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6" r:id="rId3"/>
    <p:sldId id="274" r:id="rId4"/>
    <p:sldId id="273" r:id="rId5"/>
    <p:sldId id="276" r:id="rId6"/>
    <p:sldId id="277" r:id="rId7"/>
    <p:sldId id="278" r:id="rId8"/>
    <p:sldId id="279" r:id="rId9"/>
    <p:sldId id="270" r:id="rId10"/>
    <p:sldId id="281" r:id="rId11"/>
    <p:sldId id="280" r:id="rId12"/>
    <p:sldId id="284" r:id="rId13"/>
    <p:sldId id="283" r:id="rId14"/>
    <p:sldId id="286" r:id="rId15"/>
    <p:sldId id="285" r:id="rId16"/>
    <p:sldId id="289" r:id="rId17"/>
    <p:sldId id="288" r:id="rId18"/>
    <p:sldId id="287" r:id="rId19"/>
    <p:sldId id="282" r:id="rId20"/>
    <p:sldId id="293" r:id="rId21"/>
    <p:sldId id="292" r:id="rId22"/>
    <p:sldId id="291" r:id="rId23"/>
    <p:sldId id="290" r:id="rId24"/>
    <p:sldId id="269" r:id="rId25"/>
    <p:sldId id="271" r:id="rId26"/>
    <p:sldId id="272" r:id="rId27"/>
    <p:sldId id="294" r:id="rId28"/>
    <p:sldId id="275" r:id="rId29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FF00FF"/>
    <a:srgbClr val="FF0000"/>
    <a:srgbClr val="CCECFF"/>
    <a:srgbClr val="99CCFF"/>
    <a:srgbClr val="006600"/>
    <a:srgbClr val="CF102D"/>
    <a:srgbClr val="7C868D"/>
    <a:srgbClr val="33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192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DB9D4A9-B64F-487F-B9B7-E0F3467E4C86}" type="datetimeFigureOut">
              <a:rPr lang="en-US" altLang="en-US"/>
              <a:pPr>
                <a:defRPr/>
              </a:pPr>
              <a:t>11/20/2018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B58EF14-606B-4AC9-9C4E-46C5AA1F95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784F6AA-D43A-461B-B288-901FC156CDE5}" type="datetimeFigureOut">
              <a:rPr lang="en-US" altLang="en-US"/>
              <a:pPr>
                <a:defRPr/>
              </a:pPr>
              <a:t>11/20/2018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0E56B85-1576-4FD2-8FF4-2919523394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2D33495-976F-43EE-8321-53FBCB552B3E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690258B-4C8A-4CB0-9E01-067FCC2C9414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0F3F052-1544-40E8-AF18-0C409D39CF49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4DF43EC-2D80-48E5-B54E-6E5ECBB20BB2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6F0977E-4DF9-4C44-B3F5-F3BAE14C9A25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251E0C6-1C67-4F70-8F4F-1E12D3BBBD23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26CEE53-396D-46A0-B10B-3808812A9AA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7735983-D492-458F-A4E5-26C68D2936A3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5434CD0-EE98-46A6-B570-17D81848819A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19E5912-0990-4540-8A52-1F089E2E1DC1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F60AC33-99FC-4C70-88F9-87CEFAE87354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A509226-CAB8-4DC6-9E1A-806E74359DF2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77DF62E-447E-4A1E-A555-83D26CBF4660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SR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30213"/>
            <a:ext cx="1128713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 flipV="1">
            <a:off x="0" y="1460500"/>
            <a:ext cx="9144000" cy="63500"/>
          </a:xfrm>
          <a:prstGeom prst="line">
            <a:avLst/>
          </a:prstGeom>
          <a:noFill/>
          <a:ln w="19050">
            <a:solidFill>
              <a:srgbClr val="7C868D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304800"/>
            <a:ext cx="6019800" cy="1447799"/>
          </a:xfrm>
        </p:spPr>
        <p:txBody>
          <a:bodyPr>
            <a:normAutofit/>
          </a:bodyPr>
          <a:lstStyle>
            <a:lvl1pPr>
              <a:defRPr sz="4000" b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8100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000000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9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3" descr="ASR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30213"/>
            <a:ext cx="1128713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>
            <a:cxnSpLocks noChangeShapeType="1"/>
          </p:cNvCxnSpPr>
          <p:nvPr userDrawn="1"/>
        </p:nvCxnSpPr>
        <p:spPr bwMode="auto">
          <a:xfrm flipV="1">
            <a:off x="0" y="1460500"/>
            <a:ext cx="9144000" cy="63500"/>
          </a:xfrm>
          <a:prstGeom prst="line">
            <a:avLst/>
          </a:prstGeom>
          <a:noFill/>
          <a:ln w="19050">
            <a:solidFill>
              <a:srgbClr val="7C868D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062"/>
            <a:ext cx="7858125" cy="925286"/>
          </a:xfrm>
        </p:spPr>
        <p:txBody>
          <a:bodyPr>
            <a:normAutofit/>
          </a:bodyPr>
          <a:lstStyle>
            <a:lvl1pPr>
              <a:defRPr sz="2800" b="1"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7523"/>
            <a:ext cx="4040188" cy="6789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7286"/>
            <a:ext cx="4040188" cy="4372890"/>
          </a:xfrm>
        </p:spPr>
        <p:txBody>
          <a:bodyPr/>
          <a:lstStyle>
            <a:lvl1pPr>
              <a:buClr>
                <a:srgbClr val="CF102D"/>
              </a:buClr>
              <a:defRPr sz="2000"/>
            </a:lvl1pPr>
            <a:lvl2pPr>
              <a:buClr>
                <a:srgbClr val="CF102D"/>
              </a:buClr>
              <a:defRPr sz="1800"/>
            </a:lvl2pPr>
            <a:lvl3pPr>
              <a:buClr>
                <a:srgbClr val="CF102D"/>
              </a:buClr>
              <a:defRPr sz="1600"/>
            </a:lvl3pPr>
            <a:lvl4pPr>
              <a:buClr>
                <a:srgbClr val="CF102D"/>
              </a:buClr>
              <a:defRPr sz="1400"/>
            </a:lvl4pPr>
            <a:lvl5pPr>
              <a:buClr>
                <a:srgbClr val="CF102D"/>
              </a:buCl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7523"/>
            <a:ext cx="4041775" cy="6789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7286"/>
            <a:ext cx="4041775" cy="4372890"/>
          </a:xfrm>
        </p:spPr>
        <p:txBody>
          <a:bodyPr/>
          <a:lstStyle>
            <a:lvl1pPr>
              <a:buClr>
                <a:srgbClr val="CF102D"/>
              </a:buClr>
              <a:defRPr sz="2000"/>
            </a:lvl1pPr>
            <a:lvl2pPr>
              <a:buClr>
                <a:srgbClr val="CF102D"/>
              </a:buClr>
              <a:defRPr sz="1800"/>
            </a:lvl2pPr>
            <a:lvl3pPr>
              <a:buClr>
                <a:srgbClr val="CF102D"/>
              </a:buClr>
              <a:defRPr sz="1600"/>
            </a:lvl3pPr>
            <a:lvl4pPr>
              <a:buClr>
                <a:srgbClr val="CF102D"/>
              </a:buClr>
              <a:defRPr sz="1400"/>
            </a:lvl4pPr>
            <a:lvl5pPr>
              <a:buClr>
                <a:srgbClr val="CF102D"/>
              </a:buCl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C4A571F-C7D8-4FD5-AA04-4D5EDEF13AA3}" type="datetimeFigureOut">
              <a:rPr lang="en-US" altLang="en-US"/>
              <a:pPr>
                <a:defRPr/>
              </a:pPr>
              <a:t>11/20/2018</a:t>
            </a:fld>
            <a:endParaRPr lang="en-US" altLang="en-US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076F871-2079-41AF-83C6-E6B6024410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032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4" descr="ASR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30213"/>
            <a:ext cx="1128713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>
            <a:cxnSpLocks noChangeShapeType="1"/>
          </p:cNvCxnSpPr>
          <p:nvPr userDrawn="1"/>
        </p:nvCxnSpPr>
        <p:spPr bwMode="auto">
          <a:xfrm flipV="1">
            <a:off x="0" y="1460500"/>
            <a:ext cx="9144000" cy="63500"/>
          </a:xfrm>
          <a:prstGeom prst="line">
            <a:avLst/>
          </a:prstGeom>
          <a:noFill/>
          <a:ln w="19050">
            <a:solidFill>
              <a:srgbClr val="7C868D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0786"/>
            <a:ext cx="7858125" cy="9307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7930D42-91BA-447C-98E6-D79AAC52A13E}" type="datetimeFigureOut">
              <a:rPr lang="en-US" altLang="en-US"/>
              <a:pPr>
                <a:defRPr/>
              </a:pPr>
              <a:t>11/20/2018</a:t>
            </a:fld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56226C5-C813-4A13-BAE4-9657DDEDDE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9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4" name="Picture 4" descr="ASR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30213"/>
            <a:ext cx="1128713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>
            <a:cxnSpLocks noChangeShapeType="1"/>
          </p:cNvCxnSpPr>
          <p:nvPr userDrawn="1"/>
        </p:nvCxnSpPr>
        <p:spPr bwMode="auto">
          <a:xfrm flipV="1">
            <a:off x="0" y="1460500"/>
            <a:ext cx="9144000" cy="63500"/>
          </a:xfrm>
          <a:prstGeom prst="line">
            <a:avLst/>
          </a:prstGeom>
          <a:noFill/>
          <a:ln w="19050">
            <a:solidFill>
              <a:srgbClr val="7C868D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9619"/>
            <a:ext cx="7848600" cy="9307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7FA6C7F-B378-43D8-8B97-505BF80C0272}" type="datetimeFigureOut">
              <a:rPr lang="en-US" altLang="en-US"/>
              <a:pPr>
                <a:defRPr/>
              </a:pPr>
              <a:t>11/20/2018</a:t>
            </a:fld>
            <a:endParaRPr lang="en-US" alt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0A43CF8-A423-4A1A-9C28-1C295BD45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1666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451"/>
            <a:ext cx="8355724" cy="9307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13969D3-5F2B-4383-A973-C1C246D1FF42}" type="datetimeFigureOut">
              <a:rPr lang="en-US" altLang="en-US"/>
              <a:pPr>
                <a:defRPr/>
              </a:pPr>
              <a:t>11/20/2018</a:t>
            </a:fld>
            <a:endParaRPr lang="en-US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2B6113A-F3D8-446B-82E6-4FF7CE6151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9058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" name="Picture 4" descr="ASR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30213"/>
            <a:ext cx="1128713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17CC447-60ED-4FEF-8225-18D00B84709D}" type="datetimeFigureOut">
              <a:rPr lang="en-US" altLang="en-US"/>
              <a:pPr>
                <a:defRPr/>
              </a:pPr>
              <a:t>11/20/2018</a:t>
            </a:fld>
            <a:endParaRPr lang="en-US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C21090-FBE4-4A1D-8019-F0E191EDB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1681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8912C8-673C-4B20-A849-00AC0C573EC7}" type="datetimeFigureOut">
              <a:rPr lang="en-US" altLang="en-US"/>
              <a:pPr>
                <a:defRPr/>
              </a:pPr>
              <a:t>11/20/2018</a:t>
            </a:fld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0E1B15C-DC58-43C0-ADE2-9530BBB5A9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5039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41A9B45-D910-4953-B8B4-DDE5CA118355}" type="datetimeFigureOut">
              <a:rPr lang="en-US" altLang="en-US"/>
              <a:pPr>
                <a:defRPr/>
              </a:pPr>
              <a:t>11/20/2018</a:t>
            </a:fld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D6CF4E-18D6-4042-AE1C-7A5B93421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91678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74133"/>
            <a:ext cx="6019800" cy="1099457"/>
          </a:xfrm>
        </p:spPr>
        <p:txBody>
          <a:bodyPr>
            <a:normAutofit/>
          </a:bodyPr>
          <a:lstStyle>
            <a:lvl1pPr>
              <a:defRPr sz="2800" b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8382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000000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35DCCC7-56E0-4069-B116-03081936B400}" type="datetimeFigureOut">
              <a:rPr lang="en-US" altLang="en-US"/>
              <a:pPr>
                <a:defRPr/>
              </a:pPr>
              <a:t>11/20/2018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ED10C8D-B1A7-46B7-BE3F-B8AFFA937E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620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4" descr="ASR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30213"/>
            <a:ext cx="1128713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 flipV="1">
            <a:off x="0" y="1460500"/>
            <a:ext cx="9144000" cy="63500"/>
          </a:xfrm>
          <a:prstGeom prst="line">
            <a:avLst/>
          </a:prstGeom>
          <a:noFill/>
          <a:ln w="19050">
            <a:solidFill>
              <a:srgbClr val="7C868D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848600" cy="1676400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000000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2209800"/>
            <a:ext cx="6400800" cy="43434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rgbClr val="000000"/>
                </a:solidFill>
                <a:latin typeface="+mj-lt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E802D15-33B7-4B8C-A876-E00863916E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4" descr="ASR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30213"/>
            <a:ext cx="1128713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 flipV="1">
            <a:off x="0" y="1460500"/>
            <a:ext cx="9144000" cy="63500"/>
          </a:xfrm>
          <a:prstGeom prst="line">
            <a:avLst/>
          </a:prstGeom>
          <a:noFill/>
          <a:ln w="19050">
            <a:solidFill>
              <a:srgbClr val="7C868D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490"/>
            <a:ext cx="7867650" cy="868362"/>
          </a:xfrm>
        </p:spPr>
        <p:txBody>
          <a:bodyPr>
            <a:normAutofit/>
          </a:bodyPr>
          <a:lstStyle>
            <a:lvl1pPr algn="l">
              <a:defRPr sz="2800" b="1"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>
            <a:lvl1pPr>
              <a:buClr>
                <a:srgbClr val="CF102D"/>
              </a:buClr>
              <a:defRPr sz="2400"/>
            </a:lvl1pPr>
            <a:lvl2pPr>
              <a:buClr>
                <a:srgbClr val="CF102D"/>
              </a:buClr>
              <a:defRPr/>
            </a:lvl2pPr>
            <a:lvl3pPr>
              <a:buClr>
                <a:srgbClr val="CF102D"/>
              </a:buClr>
              <a:defRPr/>
            </a:lvl3pPr>
            <a:lvl4pPr>
              <a:buClr>
                <a:srgbClr val="CF102D"/>
              </a:buClr>
              <a:defRPr/>
            </a:lvl4pPr>
            <a:lvl5pPr>
              <a:buClr>
                <a:srgbClr val="CF102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FDE0B71-CE2C-46F3-929F-99D875FF60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266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5" name="Picture 4" descr="ASR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30213"/>
            <a:ext cx="1128713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>
            <a:cxnSpLocks noChangeShapeType="1"/>
          </p:cNvCxnSpPr>
          <p:nvPr userDrawn="1"/>
        </p:nvCxnSpPr>
        <p:spPr bwMode="auto">
          <a:xfrm flipV="1">
            <a:off x="0" y="1460500"/>
            <a:ext cx="9144000" cy="63500"/>
          </a:xfrm>
          <a:prstGeom prst="line">
            <a:avLst/>
          </a:prstGeom>
          <a:noFill/>
          <a:ln w="19050">
            <a:solidFill>
              <a:srgbClr val="7C868D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4772"/>
            <a:ext cx="7858125" cy="868362"/>
          </a:xfrm>
        </p:spPr>
        <p:txBody>
          <a:bodyPr>
            <a:normAutofit/>
          </a:bodyPr>
          <a:lstStyle>
            <a:lvl1pPr algn="l">
              <a:defRPr sz="2800" b="1"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5235"/>
            <a:ext cx="8229600" cy="4525963"/>
          </a:xfrm>
        </p:spPr>
        <p:txBody>
          <a:bodyPr/>
          <a:lstStyle>
            <a:lvl1pPr>
              <a:buClr>
                <a:srgbClr val="CF102D"/>
              </a:buClr>
              <a:defRPr sz="2400"/>
            </a:lvl1pPr>
            <a:lvl2pPr>
              <a:buClr>
                <a:srgbClr val="CF102D"/>
              </a:buClr>
              <a:defRPr/>
            </a:lvl2pPr>
            <a:lvl3pPr>
              <a:buClr>
                <a:srgbClr val="CF102D"/>
              </a:buClr>
              <a:defRPr/>
            </a:lvl3pPr>
            <a:lvl4pPr>
              <a:buClr>
                <a:srgbClr val="CF102D"/>
              </a:buClr>
              <a:defRPr/>
            </a:lvl4pPr>
            <a:lvl5pPr>
              <a:buClr>
                <a:srgbClr val="CF102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EBFAB7B-32CF-4102-8477-9F9A95434041}" type="datetimeFigureOut">
              <a:rPr lang="en-US" altLang="en-US"/>
              <a:pPr>
                <a:defRPr/>
              </a:pPr>
              <a:t>11/20/2018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91A07E5-EEEA-4395-B460-47EB14B018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841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5" name="Straight Connector 4"/>
          <p:cNvCxnSpPr>
            <a:cxnSpLocks noChangeShapeType="1"/>
          </p:cNvCxnSpPr>
          <p:nvPr userDrawn="1"/>
        </p:nvCxnSpPr>
        <p:spPr bwMode="auto">
          <a:xfrm flipV="1">
            <a:off x="0" y="1460500"/>
            <a:ext cx="9144000" cy="63500"/>
          </a:xfrm>
          <a:prstGeom prst="line">
            <a:avLst/>
          </a:prstGeom>
          <a:noFill/>
          <a:ln w="19050">
            <a:solidFill>
              <a:srgbClr val="7C868D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3106"/>
            <a:ext cx="8276897" cy="868362"/>
          </a:xfrm>
        </p:spPr>
        <p:txBody>
          <a:bodyPr>
            <a:normAutofit/>
          </a:bodyPr>
          <a:lstStyle>
            <a:lvl1pPr algn="l">
              <a:defRPr sz="2800" b="1"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4067"/>
            <a:ext cx="8229600" cy="4525963"/>
          </a:xfrm>
        </p:spPr>
        <p:txBody>
          <a:bodyPr/>
          <a:lstStyle>
            <a:lvl1pPr>
              <a:buClr>
                <a:srgbClr val="CF102D"/>
              </a:buClr>
              <a:defRPr sz="2400"/>
            </a:lvl1pPr>
            <a:lvl2pPr>
              <a:buClr>
                <a:srgbClr val="CF102D"/>
              </a:buClr>
              <a:defRPr/>
            </a:lvl2pPr>
            <a:lvl3pPr>
              <a:buClr>
                <a:srgbClr val="CF102D"/>
              </a:buClr>
              <a:defRPr/>
            </a:lvl3pPr>
            <a:lvl4pPr>
              <a:buClr>
                <a:srgbClr val="CF102D"/>
              </a:buClr>
              <a:defRPr/>
            </a:lvl4pPr>
            <a:lvl5pPr>
              <a:buClr>
                <a:srgbClr val="CF102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F95BC01-C682-4465-B64D-D50312E7C33A}" type="datetimeFigureOut">
              <a:rPr lang="en-US" altLang="en-US"/>
              <a:pPr>
                <a:defRPr/>
              </a:pPr>
              <a:t>11/20/2018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8BAAF36-C966-4720-B380-0EF52E13A1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ASR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30213"/>
            <a:ext cx="1128713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 flipV="1">
            <a:off x="0" y="1460500"/>
            <a:ext cx="9144000" cy="63500"/>
          </a:xfrm>
          <a:prstGeom prst="line">
            <a:avLst/>
          </a:prstGeom>
          <a:noFill/>
          <a:ln w="19050">
            <a:solidFill>
              <a:srgbClr val="7C868D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110"/>
            <a:ext cx="7867650" cy="870857"/>
          </a:xfrm>
        </p:spPr>
        <p:txBody>
          <a:bodyPr>
            <a:normAutofit/>
          </a:bodyPr>
          <a:lstStyle>
            <a:lvl1pPr algn="l">
              <a:defRPr sz="2800" b="1"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9788"/>
            <a:ext cx="4038600" cy="4882245"/>
          </a:xfrm>
        </p:spPr>
        <p:txBody>
          <a:bodyPr/>
          <a:lstStyle>
            <a:lvl1pPr>
              <a:buClr>
                <a:srgbClr val="CF102D"/>
              </a:buClr>
              <a:defRPr sz="2200"/>
            </a:lvl1pPr>
            <a:lvl2pPr>
              <a:buClr>
                <a:srgbClr val="CF102D"/>
              </a:buClr>
              <a:defRPr sz="2000"/>
            </a:lvl2pPr>
            <a:lvl3pPr>
              <a:buClr>
                <a:srgbClr val="CF102D"/>
              </a:buClr>
              <a:defRPr sz="1800"/>
            </a:lvl3pPr>
            <a:lvl4pPr>
              <a:buClr>
                <a:srgbClr val="CF102D"/>
              </a:buClr>
              <a:defRPr sz="1600"/>
            </a:lvl4pPr>
            <a:lvl5pPr>
              <a:buClr>
                <a:srgbClr val="CF102D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9788"/>
            <a:ext cx="4038600" cy="4882245"/>
          </a:xfrm>
        </p:spPr>
        <p:txBody>
          <a:bodyPr/>
          <a:lstStyle>
            <a:lvl1pPr>
              <a:buClr>
                <a:srgbClr val="CF102D"/>
              </a:buClr>
              <a:defRPr sz="2200"/>
            </a:lvl1pPr>
            <a:lvl2pPr>
              <a:buClr>
                <a:srgbClr val="CF102D"/>
              </a:buClr>
              <a:defRPr sz="2000"/>
            </a:lvl2pPr>
            <a:lvl3pPr>
              <a:buClr>
                <a:srgbClr val="CF102D"/>
              </a:buClr>
              <a:defRPr sz="1800"/>
            </a:lvl3pPr>
            <a:lvl4pPr>
              <a:buClr>
                <a:srgbClr val="CF102D"/>
              </a:buClr>
              <a:defRPr sz="1600"/>
            </a:lvl4pPr>
            <a:lvl5pPr>
              <a:buClr>
                <a:srgbClr val="CF102D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B804E8-B10F-42B3-9DAD-D29807D30F73}" type="datetimeFigureOut">
              <a:rPr lang="en-US" altLang="en-US"/>
              <a:pPr>
                <a:defRPr/>
              </a:pPr>
              <a:t>11/20/2018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3DA6C64-FFF4-4ACD-A0CA-EC903EAC59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534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3" descr="ASR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30213"/>
            <a:ext cx="1128713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 flipV="1">
            <a:off x="0" y="1460500"/>
            <a:ext cx="9144000" cy="63500"/>
          </a:xfrm>
          <a:prstGeom prst="line">
            <a:avLst/>
          </a:prstGeom>
          <a:noFill/>
          <a:ln w="19050">
            <a:solidFill>
              <a:srgbClr val="7C868D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110"/>
            <a:ext cx="7867650" cy="870857"/>
          </a:xfrm>
        </p:spPr>
        <p:txBody>
          <a:bodyPr>
            <a:normAutofit/>
          </a:bodyPr>
          <a:lstStyle>
            <a:lvl1pPr algn="l">
              <a:defRPr sz="2800" b="1"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9788"/>
            <a:ext cx="4038600" cy="4882245"/>
          </a:xfrm>
        </p:spPr>
        <p:txBody>
          <a:bodyPr/>
          <a:lstStyle>
            <a:lvl1pPr>
              <a:buClr>
                <a:srgbClr val="CF102D"/>
              </a:buClr>
              <a:defRPr sz="2200"/>
            </a:lvl1pPr>
            <a:lvl2pPr>
              <a:buClr>
                <a:srgbClr val="CF102D"/>
              </a:buClr>
              <a:defRPr sz="2000"/>
            </a:lvl2pPr>
            <a:lvl3pPr>
              <a:buClr>
                <a:srgbClr val="CF102D"/>
              </a:buClr>
              <a:defRPr sz="1800"/>
            </a:lvl3pPr>
            <a:lvl4pPr>
              <a:buClr>
                <a:srgbClr val="CF102D"/>
              </a:buClr>
              <a:defRPr sz="1600"/>
            </a:lvl4pPr>
            <a:lvl5pPr>
              <a:buClr>
                <a:srgbClr val="CF102D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9788"/>
            <a:ext cx="4038600" cy="4882245"/>
          </a:xfrm>
        </p:spPr>
        <p:txBody>
          <a:bodyPr/>
          <a:lstStyle>
            <a:lvl1pPr>
              <a:buClr>
                <a:srgbClr val="CF102D"/>
              </a:buClr>
              <a:defRPr sz="2200"/>
            </a:lvl1pPr>
            <a:lvl2pPr>
              <a:buClr>
                <a:srgbClr val="CF102D"/>
              </a:buClr>
              <a:defRPr sz="2000"/>
            </a:lvl2pPr>
            <a:lvl3pPr>
              <a:buClr>
                <a:srgbClr val="CF102D"/>
              </a:buClr>
              <a:defRPr sz="1800"/>
            </a:lvl3pPr>
            <a:lvl4pPr>
              <a:buClr>
                <a:srgbClr val="CF102D"/>
              </a:buClr>
              <a:defRPr sz="1600"/>
            </a:lvl4pPr>
            <a:lvl5pPr>
              <a:buClr>
                <a:srgbClr val="CF102D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A8F5741-6C69-4013-8F76-D96BA2AF6C71}" type="datetimeFigureOut">
              <a:rPr lang="en-US" altLang="en-US"/>
              <a:pPr>
                <a:defRPr/>
              </a:pPr>
              <a:t>11/20/2018</a:t>
            </a:fld>
            <a:endParaRPr lang="en-US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A6144CF-ACC1-4537-BD87-9E24EF2711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72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4" descr="ASR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30213"/>
            <a:ext cx="1128713" cy="90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159" y="449943"/>
            <a:ext cx="7857641" cy="865696"/>
          </a:xfrm>
        </p:spPr>
        <p:txBody>
          <a:bodyPr>
            <a:normAutofit/>
          </a:bodyPr>
          <a:lstStyle>
            <a:lvl1pPr algn="l">
              <a:defRPr sz="2800" b="1"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6259" y="1497384"/>
            <a:ext cx="8153400" cy="2149935"/>
          </a:xfrm>
        </p:spPr>
        <p:txBody>
          <a:bodyPr/>
          <a:lstStyle>
            <a:lvl1pPr>
              <a:buClr>
                <a:srgbClr val="CF102D"/>
              </a:buClr>
              <a:defRPr sz="2200"/>
            </a:lvl1pPr>
            <a:lvl2pPr>
              <a:buClr>
                <a:srgbClr val="CF102D"/>
              </a:buClr>
              <a:defRPr sz="2000"/>
            </a:lvl2pPr>
            <a:lvl3pPr>
              <a:buClr>
                <a:srgbClr val="CF102D"/>
              </a:buClr>
              <a:defRPr sz="1800"/>
            </a:lvl3pPr>
            <a:lvl4pPr>
              <a:buClr>
                <a:srgbClr val="CF102D"/>
              </a:buClr>
              <a:defRPr sz="1600"/>
            </a:lvl4pPr>
            <a:lvl5pPr>
              <a:buClr>
                <a:srgbClr val="CF102D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259" y="3762219"/>
            <a:ext cx="8153400" cy="2427519"/>
          </a:xfrm>
        </p:spPr>
        <p:txBody>
          <a:bodyPr/>
          <a:lstStyle>
            <a:lvl1pPr>
              <a:buClr>
                <a:srgbClr val="CF102D"/>
              </a:buClr>
              <a:defRPr sz="2200"/>
            </a:lvl1pPr>
            <a:lvl2pPr>
              <a:buClr>
                <a:srgbClr val="CF102D"/>
              </a:buClr>
              <a:defRPr sz="2000"/>
            </a:lvl2pPr>
            <a:lvl3pPr>
              <a:buClr>
                <a:srgbClr val="CF102D"/>
              </a:buClr>
              <a:defRPr sz="1800"/>
            </a:lvl3pPr>
            <a:lvl4pPr>
              <a:buClr>
                <a:srgbClr val="CF102D"/>
              </a:buClr>
              <a:defRPr sz="1600"/>
            </a:lvl4pPr>
            <a:lvl5pPr>
              <a:buClr>
                <a:srgbClr val="CF102D"/>
              </a:buCl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DCBE906-005B-47D5-978E-945EED475840}" type="datetimeFigureOut">
              <a:rPr lang="en-US" altLang="en-US"/>
              <a:pPr>
                <a:defRPr/>
              </a:pPr>
              <a:t>11/20/2018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DDA5DB-E30B-482A-908A-28C29353BE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793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3" y="168729"/>
            <a:ext cx="7848600" cy="925286"/>
          </a:xfrm>
        </p:spPr>
        <p:txBody>
          <a:bodyPr>
            <a:normAutofit/>
          </a:bodyPr>
          <a:lstStyle>
            <a:lvl1pPr>
              <a:defRPr sz="2800" b="1"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1190"/>
            <a:ext cx="4040188" cy="6789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80953"/>
            <a:ext cx="4040188" cy="4193276"/>
          </a:xfrm>
        </p:spPr>
        <p:txBody>
          <a:bodyPr/>
          <a:lstStyle>
            <a:lvl1pPr>
              <a:buClr>
                <a:srgbClr val="CF102D"/>
              </a:buClr>
              <a:defRPr sz="2000"/>
            </a:lvl1pPr>
            <a:lvl2pPr>
              <a:buClr>
                <a:srgbClr val="CF102D"/>
              </a:buClr>
              <a:defRPr sz="1800"/>
            </a:lvl2pPr>
            <a:lvl3pPr>
              <a:buClr>
                <a:srgbClr val="CF102D"/>
              </a:buClr>
              <a:defRPr sz="1600"/>
            </a:lvl3pPr>
            <a:lvl4pPr>
              <a:buClr>
                <a:srgbClr val="CF102D"/>
              </a:buClr>
              <a:defRPr sz="1400"/>
            </a:lvl4pPr>
            <a:lvl5pPr>
              <a:buClr>
                <a:srgbClr val="CF102D"/>
              </a:buCl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41190"/>
            <a:ext cx="4041775" cy="67894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80953"/>
            <a:ext cx="4041775" cy="4193276"/>
          </a:xfrm>
        </p:spPr>
        <p:txBody>
          <a:bodyPr/>
          <a:lstStyle>
            <a:lvl1pPr>
              <a:buClr>
                <a:srgbClr val="CF102D"/>
              </a:buClr>
              <a:defRPr sz="2000"/>
            </a:lvl1pPr>
            <a:lvl2pPr>
              <a:buClr>
                <a:srgbClr val="CF102D"/>
              </a:buClr>
              <a:defRPr sz="1800"/>
            </a:lvl2pPr>
            <a:lvl3pPr>
              <a:buClr>
                <a:srgbClr val="CF102D"/>
              </a:buClr>
              <a:defRPr sz="1600"/>
            </a:lvl3pPr>
            <a:lvl4pPr>
              <a:buClr>
                <a:srgbClr val="CF102D"/>
              </a:buClr>
              <a:defRPr sz="1400"/>
            </a:lvl4pPr>
            <a:lvl5pPr>
              <a:buClr>
                <a:srgbClr val="CF102D"/>
              </a:buCl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456C4E-0999-45CB-A1C2-7CBDD2978FB3}" type="datetimeFigureOut">
              <a:rPr lang="en-US" altLang="en-US"/>
              <a:pPr>
                <a:defRPr/>
              </a:pPr>
              <a:t>11/20/2018</a:t>
            </a:fld>
            <a:endParaRPr lang="en-US" alt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D24226D-D61E-48D9-B391-3FEF947DE4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83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  <p:sldLayoutId id="2147484169" r:id="rId12"/>
    <p:sldLayoutId id="2147484170" r:id="rId13"/>
    <p:sldLayoutId id="2147484171" r:id="rId14"/>
    <p:sldLayoutId id="2147484172" r:id="rId15"/>
    <p:sldLayoutId id="2147484173" r:id="rId16"/>
    <p:sldLayoutId id="2147484174" r:id="rId1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MS PGothic" panose="020B0600070205080204" pitchFamily="34" charset="-128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76E4"/>
        </a:buClr>
        <a:buFont typeface="Times New Roman" panose="02020603050405020304" pitchFamily="18" charset="0"/>
        <a:buChar char="●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6E4"/>
        </a:buClr>
        <a:buFont typeface="Calibri" panose="020F050202020403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76E4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6E4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6E4"/>
        </a:buClr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620838" y="304800"/>
            <a:ext cx="5922962" cy="1755775"/>
          </a:xfrm>
          <a:prstGeom prst="roundRect">
            <a:avLst/>
          </a:prstGeom>
          <a:solidFill>
            <a:srgbClr val="CF1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7800" y="431800"/>
            <a:ext cx="6065838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909E8E84-426E-40dd-AFC4-6F175D3DCCD1}"/>
            <a:ext uri="{91240B29-F687-4f45-9708-019B960494DF}"/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91440" bIns="91440" rtlCol="0" anchorCtr="1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rgbClr val="FCF6F6"/>
                </a:solidFill>
              </a:rPr>
              <a:t>Preparation of Effective PowerPoints</a:t>
            </a:r>
            <a:endParaRPr lang="en-US" dirty="0">
              <a:solidFill>
                <a:srgbClr val="FCF6F6"/>
              </a:solidFill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6350" y="3071813"/>
            <a:ext cx="6400800" cy="2389187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Times New Roman" charset="0"/>
              <a:buNone/>
              <a:defRPr/>
            </a:pPr>
            <a:r>
              <a:rPr lang="en-US" dirty="0">
                <a:ea typeface="+mn-ea"/>
                <a:cs typeface="+mn-cs"/>
              </a:rPr>
              <a:t>PowerPoint tips for inexperience speakers and those with lots of experience too.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6700" y="241300"/>
            <a:ext cx="7237413" cy="8699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Use AT LEAST 24-point Font for the Body of your Slide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sz="half" idx="4294967295"/>
          </p:nvPr>
        </p:nvSpPr>
        <p:spPr>
          <a:xfrm>
            <a:off x="3884613" y="1009650"/>
            <a:ext cx="4938712" cy="2289175"/>
          </a:xfrm>
        </p:spPr>
        <p:txBody>
          <a:bodyPr/>
          <a:lstStyle/>
          <a:p>
            <a:pPr marL="0" indent="0">
              <a:buFont typeface="Times New Roman" panose="02020603050405020304" pitchFamily="18" charset="0"/>
              <a:buNone/>
            </a:pPr>
            <a:r>
              <a:rPr lang="en-US" altLang="en-US" sz="1600"/>
              <a:t>This is 16 point</a:t>
            </a:r>
          </a:p>
          <a:p>
            <a:pPr marL="0" indent="0">
              <a:buFont typeface="Times New Roman" panose="02020603050405020304" pitchFamily="18" charset="0"/>
              <a:buNone/>
            </a:pPr>
            <a:r>
              <a:rPr lang="en-US" altLang="en-US" sz="2000"/>
              <a:t>This is 20 point</a:t>
            </a:r>
          </a:p>
          <a:p>
            <a:pPr marL="0" indent="0">
              <a:buFont typeface="Times New Roman" panose="02020603050405020304" pitchFamily="18" charset="0"/>
              <a:buNone/>
            </a:pPr>
            <a:r>
              <a:rPr lang="en-US" altLang="en-US"/>
              <a:t>This is 24 point</a:t>
            </a:r>
          </a:p>
          <a:p>
            <a:pPr marL="0" indent="0">
              <a:buFont typeface="Times New Roman" panose="02020603050405020304" pitchFamily="18" charset="0"/>
              <a:buNone/>
            </a:pPr>
            <a:r>
              <a:rPr lang="en-US" altLang="en-US" sz="2800"/>
              <a:t>This is 28 point</a:t>
            </a:r>
          </a:p>
          <a:p>
            <a:pPr marL="0" indent="0">
              <a:buFont typeface="Times New Roman" panose="02020603050405020304" pitchFamily="18" charset="0"/>
              <a:buNone/>
            </a:pPr>
            <a:r>
              <a:rPr lang="en-US" altLang="en-US" sz="3200"/>
              <a:t>This is 32 point</a:t>
            </a:r>
          </a:p>
        </p:txBody>
      </p:sp>
      <p:sp>
        <p:nvSpPr>
          <p:cNvPr id="39940" name="Content Placeholder 2"/>
          <p:cNvSpPr>
            <a:spLocks noGrp="1"/>
          </p:cNvSpPr>
          <p:nvPr>
            <p:ph sz="half" idx="4294967295"/>
          </p:nvPr>
        </p:nvSpPr>
        <p:spPr>
          <a:xfrm>
            <a:off x="488950" y="3382963"/>
            <a:ext cx="6534150" cy="685800"/>
          </a:xfrm>
        </p:spPr>
        <p:txBody>
          <a:bodyPr/>
          <a:lstStyle/>
          <a:p>
            <a:pPr marL="0" indent="0">
              <a:buFont typeface="Times New Roman" panose="02020603050405020304" pitchFamily="18" charset="0"/>
              <a:buNone/>
            </a:pPr>
            <a:r>
              <a:rPr lang="en-US" altLang="en-US" sz="2800" b="1" i="1"/>
              <a:t>Choose a sans serif plain font</a:t>
            </a:r>
            <a:endParaRPr lang="en-US" altLang="en-US" sz="3200" b="1" i="1"/>
          </a:p>
        </p:txBody>
      </p:sp>
      <p:sp>
        <p:nvSpPr>
          <p:cNvPr id="39941" name="Content Placeholder 2"/>
          <p:cNvSpPr>
            <a:spLocks noGrp="1"/>
          </p:cNvSpPr>
          <p:nvPr>
            <p:ph sz="half" idx="4294967295"/>
          </p:nvPr>
        </p:nvSpPr>
        <p:spPr>
          <a:xfrm>
            <a:off x="3975100" y="4068763"/>
            <a:ext cx="4938713" cy="2127250"/>
          </a:xfrm>
        </p:spPr>
        <p:txBody>
          <a:bodyPr/>
          <a:lstStyle/>
          <a:p>
            <a:pPr marL="0" indent="0">
              <a:buFont typeface="Times New Roman" panose="02020603050405020304" pitchFamily="18" charset="0"/>
              <a:buNone/>
            </a:pPr>
            <a:r>
              <a:rPr lang="en-US" altLang="en-US" sz="2600">
                <a:latin typeface="Arial" panose="020B0604020202020204" pitchFamily="34" charset="0"/>
                <a:cs typeface="Arial" panose="020B0604020202020204" pitchFamily="34" charset="0"/>
              </a:rPr>
              <a:t>This is Arial</a:t>
            </a:r>
          </a:p>
          <a:p>
            <a:pPr marL="0" indent="0">
              <a:buFont typeface="Times New Roman" panose="02020603050405020304" pitchFamily="18" charset="0"/>
              <a:buNone/>
            </a:pPr>
            <a:r>
              <a:rPr lang="en-US" altLang="en-US" sz="2600"/>
              <a:t>This is Calibri</a:t>
            </a:r>
          </a:p>
          <a:p>
            <a:pPr marL="0" indent="0">
              <a:buFont typeface="Times New Roman" panose="02020603050405020304" pitchFamily="18" charset="0"/>
              <a:buNone/>
            </a:pPr>
            <a:endParaRPr lang="en-US" altLang="en-US" sz="1000"/>
          </a:p>
          <a:p>
            <a:pPr marL="0" indent="0">
              <a:buFont typeface="Times New Roman" panose="02020603050405020304" pitchFamily="18" charset="0"/>
              <a:buNone/>
            </a:pPr>
            <a:r>
              <a:rPr lang="en-US" altLang="en-US" sz="2600">
                <a:latin typeface="Times New Roman" panose="02020603050405020304" pitchFamily="18" charset="0"/>
                <a:cs typeface="Times New Roman" panose="02020603050405020304" pitchFamily="18" charset="0"/>
              </a:rPr>
              <a:t>This is Times New Roman</a:t>
            </a:r>
          </a:p>
          <a:p>
            <a:pPr marL="0" indent="0">
              <a:buFont typeface="Times New Roman" panose="02020603050405020304" pitchFamily="18" charset="0"/>
              <a:buNone/>
            </a:pPr>
            <a:r>
              <a:rPr lang="en-US" altLang="en-US" sz="2600">
                <a:latin typeface="Brush Script MT" panose="03060802040406070304" pitchFamily="66" charset="0"/>
              </a:rPr>
              <a:t>This is Brush Script</a:t>
            </a:r>
          </a:p>
        </p:txBody>
      </p:sp>
      <p:sp>
        <p:nvSpPr>
          <p:cNvPr id="39942" name="TextBox 7"/>
          <p:cNvSpPr txBox="1">
            <a:spLocks noChangeArrowheads="1"/>
          </p:cNvSpPr>
          <p:nvPr/>
        </p:nvSpPr>
        <p:spPr bwMode="auto">
          <a:xfrm>
            <a:off x="2432050" y="1071563"/>
            <a:ext cx="95885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C00000"/>
                </a:solidFill>
              </a:rPr>
              <a:t>NO!</a:t>
            </a:r>
          </a:p>
        </p:txBody>
      </p:sp>
      <p:sp>
        <p:nvSpPr>
          <p:cNvPr id="39943" name="TextBox 9"/>
          <p:cNvSpPr txBox="1">
            <a:spLocks noChangeArrowheads="1"/>
          </p:cNvSpPr>
          <p:nvPr/>
        </p:nvSpPr>
        <p:spPr bwMode="auto">
          <a:xfrm>
            <a:off x="2432050" y="5451475"/>
            <a:ext cx="9588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C00000"/>
                </a:solidFill>
              </a:rPr>
              <a:t>NO!</a:t>
            </a:r>
          </a:p>
        </p:txBody>
      </p:sp>
      <p:sp>
        <p:nvSpPr>
          <p:cNvPr id="39944" name="TextBox 10"/>
          <p:cNvSpPr txBox="1">
            <a:spLocks noChangeArrowheads="1"/>
          </p:cNvSpPr>
          <p:nvPr/>
        </p:nvSpPr>
        <p:spPr bwMode="auto">
          <a:xfrm>
            <a:off x="2290763" y="2133600"/>
            <a:ext cx="1135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6600"/>
                </a:solidFill>
              </a:rPr>
              <a:t>YES!</a:t>
            </a:r>
          </a:p>
        </p:txBody>
      </p:sp>
      <p:sp>
        <p:nvSpPr>
          <p:cNvPr id="12" name="Left Bracket 11"/>
          <p:cNvSpPr/>
          <p:nvPr/>
        </p:nvSpPr>
        <p:spPr>
          <a:xfrm>
            <a:off x="3524250" y="1855788"/>
            <a:ext cx="257175" cy="1312862"/>
          </a:xfrm>
          <a:prstGeom prst="leftBracket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006600"/>
              </a:solidFill>
            </a:endParaRPr>
          </a:p>
        </p:txBody>
      </p:sp>
      <p:sp>
        <p:nvSpPr>
          <p:cNvPr id="13" name="Left Bracket 12"/>
          <p:cNvSpPr/>
          <p:nvPr/>
        </p:nvSpPr>
        <p:spPr>
          <a:xfrm>
            <a:off x="3533775" y="946150"/>
            <a:ext cx="257175" cy="782638"/>
          </a:xfrm>
          <a:prstGeom prst="lef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947" name="TextBox 13"/>
          <p:cNvSpPr txBox="1">
            <a:spLocks noChangeArrowheads="1"/>
          </p:cNvSpPr>
          <p:nvPr/>
        </p:nvSpPr>
        <p:spPr bwMode="auto">
          <a:xfrm>
            <a:off x="2290763" y="4368800"/>
            <a:ext cx="11350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006600"/>
                </a:solidFill>
              </a:rPr>
              <a:t>YES!</a:t>
            </a:r>
          </a:p>
        </p:txBody>
      </p:sp>
      <p:sp>
        <p:nvSpPr>
          <p:cNvPr id="15" name="Left Bracket 14"/>
          <p:cNvSpPr/>
          <p:nvPr/>
        </p:nvSpPr>
        <p:spPr>
          <a:xfrm>
            <a:off x="3600450" y="5273675"/>
            <a:ext cx="257175" cy="825500"/>
          </a:xfrm>
          <a:prstGeom prst="leftBracke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Left Bracket 15"/>
          <p:cNvSpPr/>
          <p:nvPr/>
        </p:nvSpPr>
        <p:spPr>
          <a:xfrm>
            <a:off x="3582988" y="4116388"/>
            <a:ext cx="257175" cy="863600"/>
          </a:xfrm>
          <a:prstGeom prst="leftBracket">
            <a:avLst/>
          </a:prstGeom>
          <a:ln w="28575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39950" name="Picture 16" descr="Gratis vektorgrafik: Skovflåt, &lt;strong&gt;Mark&lt;/strong&gt;, Korrekt, Valg, Tegn - Grati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850" y="1835150"/>
            <a:ext cx="32226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1" name="Picture 17" descr="Gratis vektorgrafik: Skovflåt, &lt;strong&gt;Mark&lt;/strong&gt;, Korrekt, Valg, Tegn - Grati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25" y="2297113"/>
            <a:ext cx="322263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2" name="Picture 18" descr="Gratis vektorgrafik: Skovflåt, &lt;strong&gt;Mark&lt;/strong&gt;, Korrekt, Valg, Tegn - Grati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4100" y="2771775"/>
            <a:ext cx="3206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3" name="Picture 19" descr="Gratis vektorgrafik: Skovflåt, &lt;strong&gt;Mark&lt;/strong&gt;, Korrekt, Valg, Tegn - Grati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288" y="4575175"/>
            <a:ext cx="3206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4" name="Picture 20" descr="Gratis vektorgrafik: Skovflåt, &lt;strong&gt;Mark&lt;/strong&gt;, Korrekt, Valg, Tegn - Grati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88" y="4194175"/>
            <a:ext cx="3206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5" name="Picture 21" descr="Right or wrong 5 by Arnoud999 - &lt;strong&gt;red X mark&lt;/strong&g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850" y="1401763"/>
            <a:ext cx="2667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6" name="Picture 22" descr="Right or wrong 5 by Arnoud999 - &lt;strong&gt;red X mark&lt;/strong&g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0" y="1039813"/>
            <a:ext cx="27305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7" name="Picture 23" descr="Right or wrong 5 by Arnoud999 - &lt;strong&gt;red X mark&lt;/strong&g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5700" y="5743575"/>
            <a:ext cx="266700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58" name="Picture 24" descr="Right or wrong 5 by Arnoud999 - &lt;strong&gt;red X mark&lt;/strong&g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5360988"/>
            <a:ext cx="268288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>
          <a:xfrm>
            <a:off x="457200" y="471488"/>
            <a:ext cx="7083425" cy="869950"/>
          </a:xfrm>
        </p:spPr>
        <p:txBody>
          <a:bodyPr/>
          <a:lstStyle/>
          <a:p>
            <a:r>
              <a:rPr lang="en-US" altLang="en-US" sz="3200"/>
              <a:t>Choose the Right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5700"/>
            <a:ext cx="4038600" cy="3741738"/>
          </a:xfrm>
          <a:solidFill>
            <a:schemeClr val="tx1">
              <a:lumMod val="85000"/>
              <a:lumOff val="15000"/>
            </a:schemeClr>
          </a:solidFill>
        </p:spPr>
        <p:txBody>
          <a:bodyPr/>
          <a:lstStyle/>
          <a:p>
            <a:pPr marL="0" indent="0" algn="ctr">
              <a:buFont typeface="Times New Roman" panose="02020603050405020304" pitchFamily="18" charset="0"/>
              <a:buNone/>
              <a:defRPr/>
            </a:pPr>
            <a:endParaRPr lang="en-US" dirty="0">
              <a:solidFill>
                <a:schemeClr val="bg1"/>
              </a:solidFill>
            </a:endParaRPr>
          </a:p>
          <a:p>
            <a:pPr marL="0" indent="0" algn="ctr">
              <a:buFont typeface="Times New Roman" panose="02020603050405020304" pitchFamily="18" charset="0"/>
              <a:buNone/>
              <a:defRPr/>
            </a:pPr>
            <a:endParaRPr lang="en-US" sz="1400" dirty="0">
              <a:solidFill>
                <a:schemeClr val="bg1"/>
              </a:solidFill>
            </a:endParaRPr>
          </a:p>
          <a:p>
            <a:pPr marL="0" indent="0" algn="ctr">
              <a:buFont typeface="Times New Roman" panose="02020603050405020304" pitchFamily="18" charset="0"/>
              <a:buNone/>
              <a:defRPr/>
            </a:pPr>
            <a:r>
              <a:rPr lang="en-US" sz="3200" dirty="0">
                <a:solidFill>
                  <a:schemeClr val="bg1"/>
                </a:solidFill>
              </a:rPr>
              <a:t>Dark backgrounds are hard on the eyes, especially with </a:t>
            </a:r>
          </a:p>
          <a:p>
            <a:pPr marL="0" indent="0" algn="ctr">
              <a:buFont typeface="Times New Roman" panose="02020603050405020304" pitchFamily="18" charset="0"/>
              <a:buNone/>
              <a:defRPr/>
            </a:pPr>
            <a:r>
              <a:rPr lang="en-US" sz="3200" dirty="0">
                <a:solidFill>
                  <a:schemeClr val="bg1"/>
                </a:solidFill>
              </a:rPr>
              <a:t>certain colors, such as </a:t>
            </a:r>
            <a:r>
              <a:rPr lang="en-US" sz="3200" dirty="0">
                <a:solidFill>
                  <a:srgbClr val="FF0000"/>
                </a:solidFill>
              </a:rPr>
              <a:t>red</a:t>
            </a:r>
            <a:r>
              <a:rPr lang="en-US" sz="3200" dirty="0">
                <a:solidFill>
                  <a:schemeClr val="bg1"/>
                </a:solidFill>
              </a:rPr>
              <a:t> or </a:t>
            </a:r>
            <a:r>
              <a:rPr lang="en-US" sz="3200" dirty="0">
                <a:solidFill>
                  <a:srgbClr val="0070C0"/>
                </a:solidFill>
              </a:rPr>
              <a:t>blue</a:t>
            </a:r>
          </a:p>
        </p:txBody>
      </p:sp>
      <p:sp>
        <p:nvSpPr>
          <p:cNvPr id="4096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5700"/>
            <a:ext cx="4038600" cy="3741738"/>
          </a:xfrm>
          <a:solidFill>
            <a:srgbClr val="CCECFF"/>
          </a:solidFill>
        </p:spPr>
        <p:txBody>
          <a:bodyPr/>
          <a:lstStyle/>
          <a:p>
            <a:pPr marL="0" indent="0" algn="ctr">
              <a:buFont typeface="Times New Roman" panose="02020603050405020304" pitchFamily="18" charset="0"/>
              <a:buNone/>
            </a:pPr>
            <a:endParaRPr lang="en-US" altLang="en-US" dirty="0"/>
          </a:p>
          <a:p>
            <a:pPr marL="0" indent="0" algn="ctr">
              <a:buFont typeface="Times New Roman" panose="02020603050405020304" pitchFamily="18" charset="0"/>
              <a:buNone/>
            </a:pPr>
            <a:endParaRPr lang="en-US" altLang="en-US" dirty="0"/>
          </a:p>
          <a:p>
            <a:pPr marL="0" indent="0" algn="ctr">
              <a:buFont typeface="Times New Roman" panose="02020603050405020304" pitchFamily="18" charset="0"/>
              <a:buNone/>
            </a:pPr>
            <a:r>
              <a:rPr lang="en-US" altLang="en-US" sz="3200" dirty="0"/>
              <a:t>Lighter backgrounds are better even </a:t>
            </a:r>
          </a:p>
          <a:p>
            <a:pPr marL="0" indent="0" algn="ctr">
              <a:buFont typeface="Times New Roman" panose="02020603050405020304" pitchFamily="18" charset="0"/>
              <a:buNone/>
            </a:pPr>
            <a:r>
              <a:rPr lang="en-US" altLang="en-US" sz="3200" dirty="0"/>
              <a:t>with colors, such as </a:t>
            </a:r>
          </a:p>
          <a:p>
            <a:pPr marL="0" indent="0" algn="ctr">
              <a:buFont typeface="Times New Roman" panose="02020603050405020304" pitchFamily="18" charset="0"/>
              <a:buNone/>
            </a:pPr>
            <a:r>
              <a:rPr lang="en-US" altLang="en-US" sz="3200" dirty="0">
                <a:solidFill>
                  <a:srgbClr val="FF0000"/>
                </a:solidFill>
              </a:rPr>
              <a:t>red</a:t>
            </a:r>
            <a:r>
              <a:rPr lang="en-US" altLang="en-US" sz="3200" dirty="0"/>
              <a:t> or </a:t>
            </a:r>
            <a:r>
              <a:rPr lang="en-US" altLang="en-US" sz="3200" dirty="0">
                <a:solidFill>
                  <a:srgbClr val="0070C0"/>
                </a:solidFill>
              </a:rPr>
              <a:t>blue</a:t>
            </a:r>
          </a:p>
        </p:txBody>
      </p:sp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1316038" y="1455738"/>
            <a:ext cx="6511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/>
              <a:t>Light backgrounds with contrasting type works best in most lighting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471488"/>
            <a:ext cx="7867650" cy="869950"/>
          </a:xfrm>
        </p:spPr>
        <p:txBody>
          <a:bodyPr/>
          <a:lstStyle/>
          <a:p>
            <a:r>
              <a:rPr lang="en-US" altLang="en-US" sz="3600"/>
              <a:t>What to Put on a Slide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9413"/>
            <a:ext cx="8093075" cy="4254500"/>
          </a:xfrm>
        </p:spPr>
        <p:txBody>
          <a:bodyPr/>
          <a:lstStyle/>
          <a:p>
            <a:r>
              <a:rPr lang="en-US" altLang="en-US" sz="2800"/>
              <a:t>Summarize with bullet points</a:t>
            </a:r>
          </a:p>
          <a:p>
            <a:r>
              <a:rPr lang="en-US" altLang="en-US" sz="2800"/>
              <a:t>Don’t use full sentences</a:t>
            </a:r>
          </a:p>
          <a:p>
            <a:r>
              <a:rPr lang="en-US" altLang="en-US" sz="2800"/>
              <a:t>Watch your spacing between lines</a:t>
            </a:r>
          </a:p>
          <a:p>
            <a:endParaRPr lang="en-US" altLang="en-US" sz="2800"/>
          </a:p>
          <a:p>
            <a:endParaRPr lang="en-US" altLang="en-US" sz="2800"/>
          </a:p>
          <a:p>
            <a:r>
              <a:rPr lang="en-US" altLang="en-US" sz="2800"/>
              <a:t>Add a graphic if it adds to the message</a:t>
            </a:r>
          </a:p>
          <a:p>
            <a:r>
              <a:rPr lang="en-US" altLang="en-US" sz="2800"/>
              <a:t>Use animation features ONLY if they are necessary and add to the content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57200" y="471488"/>
            <a:ext cx="7867650" cy="869950"/>
          </a:xfrm>
        </p:spPr>
        <p:txBody>
          <a:bodyPr/>
          <a:lstStyle/>
          <a:p>
            <a:r>
              <a:rPr lang="en-US" altLang="en-US" sz="3600"/>
              <a:t>About Media…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9413"/>
            <a:ext cx="6761163" cy="4703762"/>
          </a:xfrm>
        </p:spPr>
        <p:txBody>
          <a:bodyPr/>
          <a:lstStyle/>
          <a:p>
            <a:r>
              <a:rPr lang="en-US" altLang="en-US" sz="2800"/>
              <a:t>Edit lengthy files to delete irrelevant content and keep only the point you want to make</a:t>
            </a:r>
          </a:p>
          <a:p>
            <a:r>
              <a:rPr lang="en-US" altLang="en-US" sz="2800"/>
              <a:t>Embed the media in the PowerPoint</a:t>
            </a:r>
          </a:p>
          <a:p>
            <a:r>
              <a:rPr lang="en-US" altLang="en-US" sz="2800"/>
              <a:t>Bring a backup copy of the audio or video file</a:t>
            </a:r>
          </a:p>
          <a:p>
            <a:endParaRPr lang="en-US" altLang="en-US" sz="2800"/>
          </a:p>
          <a:p>
            <a:r>
              <a:rPr lang="en-US" altLang="en-US" sz="2800"/>
              <a:t>Go to the Speaker Ready Room the </a:t>
            </a:r>
            <a:r>
              <a:rPr lang="en-US" altLang="en-US" sz="2800" b="1" i="1" u="sng"/>
              <a:t>day before </a:t>
            </a:r>
            <a:r>
              <a:rPr lang="en-US" altLang="en-US" sz="2800"/>
              <a:t>your presentation and </a:t>
            </a:r>
            <a:r>
              <a:rPr lang="en-US" altLang="en-US" sz="2800" b="1"/>
              <a:t>TEST</a:t>
            </a:r>
            <a:r>
              <a:rPr lang="en-US" altLang="en-US" sz="2800"/>
              <a:t> your media</a:t>
            </a:r>
          </a:p>
        </p:txBody>
      </p:sp>
      <p:pic>
        <p:nvPicPr>
          <p:cNvPr id="43012" name="Picture 4" descr="&lt;strong&gt;speaker&lt;/strong&gt; icon with sound waves - vector Clip Ar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1738" y="2020888"/>
            <a:ext cx="965200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3" name="Picture 5" descr="Raseone &lt;strong&gt;Film Reel&lt;/strong&gt; 1 by raseon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9523">
            <a:off x="7429500" y="4170363"/>
            <a:ext cx="1250950" cy="163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457200" y="471488"/>
            <a:ext cx="7867650" cy="869950"/>
          </a:xfrm>
        </p:spPr>
        <p:txBody>
          <a:bodyPr/>
          <a:lstStyle/>
          <a:p>
            <a:r>
              <a:rPr lang="en-US" altLang="en-US" sz="3600"/>
              <a:t>Be Careful with Data and Images…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33550"/>
            <a:ext cx="8029575" cy="4365625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Provide a citation for data, statistics, and quotes</a:t>
            </a:r>
          </a:p>
          <a:p>
            <a:pPr lvl="1">
              <a:defRPr/>
            </a:pPr>
            <a:r>
              <a:rPr lang="en-US" sz="2600" dirty="0"/>
              <a:t>And, make sure each is </a:t>
            </a:r>
            <a:r>
              <a:rPr lang="en-US" sz="2600" b="1" i="1" dirty="0"/>
              <a:t>IN YOUR REFERENCE </a:t>
            </a:r>
            <a:r>
              <a:rPr lang="en-US" sz="2600" dirty="0"/>
              <a:t>list</a:t>
            </a:r>
          </a:p>
          <a:p>
            <a:pPr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>
              <a:defRPr/>
            </a:pPr>
            <a:r>
              <a:rPr lang="en-US" sz="2800" dirty="0">
                <a:solidFill>
                  <a:prstClr val="black"/>
                </a:solidFill>
              </a:rPr>
              <a:t>Get permission to use copyrighted images</a:t>
            </a:r>
          </a:p>
          <a:p>
            <a:pPr lvl="1">
              <a:defRPr/>
            </a:pPr>
            <a:r>
              <a:rPr lang="en-US" sz="2600" dirty="0">
                <a:solidFill>
                  <a:prstClr val="black"/>
                </a:solidFill>
              </a:rPr>
              <a:t>Just because it appears in a Google search doesn’t mean it can be used without permission!</a:t>
            </a:r>
          </a:p>
          <a:p>
            <a:pPr marL="349250" lvl="1" indent="-233363">
              <a:buFont typeface="Calibri" panose="020F0502020204030204" pitchFamily="34" charset="0"/>
              <a:buNone/>
              <a:defRPr/>
            </a:pPr>
            <a:endParaRPr lang="en-US" sz="2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4"/>
          <p:cNvSpPr>
            <a:spLocks noGrp="1"/>
          </p:cNvSpPr>
          <p:nvPr>
            <p:ph type="title"/>
          </p:nvPr>
        </p:nvSpPr>
        <p:spPr>
          <a:xfrm>
            <a:off x="234950" y="482600"/>
            <a:ext cx="8593138" cy="835025"/>
          </a:xfrm>
        </p:spPr>
        <p:txBody>
          <a:bodyPr/>
          <a:lstStyle/>
          <a:p>
            <a:r>
              <a:rPr lang="en-US" altLang="en-US" sz="3000"/>
              <a:t>Have you Checked Your Spelling in Your PowerPoint?</a:t>
            </a:r>
          </a:p>
        </p:txBody>
      </p:sp>
      <p:pic>
        <p:nvPicPr>
          <p:cNvPr id="45059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963" y="2473325"/>
            <a:ext cx="8345487" cy="2009775"/>
          </a:xfrm>
        </p:spPr>
      </p:pic>
      <p:sp>
        <p:nvSpPr>
          <p:cNvPr id="8" name="Oval 7"/>
          <p:cNvSpPr/>
          <p:nvPr/>
        </p:nvSpPr>
        <p:spPr>
          <a:xfrm>
            <a:off x="7616825" y="2473325"/>
            <a:ext cx="1163638" cy="631825"/>
          </a:xfrm>
          <a:prstGeom prst="ellipse">
            <a:avLst/>
          </a:prstGeom>
          <a:noFill/>
          <a:ln w="666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19063" y="2886075"/>
            <a:ext cx="1277937" cy="1184275"/>
          </a:xfrm>
          <a:prstGeom prst="ellipse">
            <a:avLst/>
          </a:prstGeom>
          <a:noFill/>
          <a:ln w="603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9413"/>
            <a:ext cx="8054975" cy="4302125"/>
          </a:xfrm>
        </p:spPr>
        <p:txBody>
          <a:bodyPr/>
          <a:lstStyle/>
          <a:p>
            <a:pPr marL="0" indent="0" algn="ctr">
              <a:buFont typeface="Times New Roman" panose="02020603050405020304" pitchFamily="18" charset="0"/>
              <a:buNone/>
            </a:pPr>
            <a:endParaRPr lang="en-US" altLang="en-US" sz="3200"/>
          </a:p>
          <a:p>
            <a:pPr marL="0" indent="0" algn="ctr">
              <a:buFont typeface="Times New Roman" panose="02020603050405020304" pitchFamily="18" charset="0"/>
              <a:buNone/>
            </a:pPr>
            <a:endParaRPr lang="en-US" altLang="en-US" sz="3200"/>
          </a:p>
          <a:p>
            <a:pPr marL="0" indent="0" algn="ctr">
              <a:buFont typeface="Times New Roman" panose="02020603050405020304" pitchFamily="18" charset="0"/>
              <a:buNone/>
            </a:pPr>
            <a:r>
              <a:rPr lang="en-US" altLang="en-US" sz="3600"/>
              <a:t>Here are some </a:t>
            </a:r>
            <a:r>
              <a:rPr lang="en-US" altLang="en-US" sz="3600" i="1" u="sng"/>
              <a:t>BAD</a:t>
            </a:r>
          </a:p>
          <a:p>
            <a:pPr marL="0" indent="0" algn="ctr">
              <a:buFont typeface="Times New Roman" panose="02020603050405020304" pitchFamily="18" charset="0"/>
              <a:buNone/>
            </a:pPr>
            <a:r>
              <a:rPr lang="en-US" altLang="en-US" sz="3600"/>
              <a:t>Presentation Examples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4878" y="815109"/>
            <a:ext cx="8262937" cy="4832350"/>
          </a:xfrm>
          <a:prstGeom prst="rect">
            <a:avLst/>
          </a:prstGeom>
          <a:solidFill>
            <a:schemeClr val="tx2"/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800" dirty="0">
                <a:solidFill>
                  <a:srgbClr val="FFFF00"/>
                </a:solidFill>
              </a:rPr>
              <a:t>A Bad Slide</a:t>
            </a:r>
          </a:p>
          <a:p>
            <a:pPr algn="ctr" eaLnBrk="1" hangingPunct="1">
              <a:defRPr/>
            </a:pPr>
            <a:endParaRPr lang="en-US" sz="2800" dirty="0">
              <a:solidFill>
                <a:srgbClr val="FFFF00"/>
              </a:solidFill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very small, serif typeface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poorly contrasting colors</a:t>
            </a:r>
          </a:p>
          <a:p>
            <a:pPr eaLnBrk="1" hangingPunct="1">
              <a:defRPr/>
            </a:pP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Paragraph text appearing all at same time is a bad idea as it is usually hard to follow/read a lot of detailed information and you lose the audience by not breaking up your content into bullets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read from the back of the room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one minor point worth emphasizing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Almost impossible to spot the relevant bit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Laser pointer waving vaguely… revealing severe hand tremor from nervous speaker</a:t>
            </a:r>
          </a:p>
          <a:p>
            <a:pPr eaLnBrk="1" hangingPunct="1">
              <a:defRPr/>
            </a:pP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Freeform: Shape 8"/>
          <p:cNvSpPr/>
          <p:nvPr/>
        </p:nvSpPr>
        <p:spPr>
          <a:xfrm>
            <a:off x="1625456" y="1801236"/>
            <a:ext cx="6829425" cy="2232025"/>
          </a:xfrm>
          <a:custGeom>
            <a:avLst/>
            <a:gdLst>
              <a:gd name="connsiteX0" fmla="*/ 0 w 6829369"/>
              <a:gd name="connsiteY0" fmla="*/ 1395088 h 2231937"/>
              <a:gd name="connsiteX1" fmla="*/ 1681018 w 6829369"/>
              <a:gd name="connsiteY1" fmla="*/ 619234 h 2231937"/>
              <a:gd name="connsiteX2" fmla="*/ 2992582 w 6829369"/>
              <a:gd name="connsiteY2" fmla="*/ 1681415 h 2231937"/>
              <a:gd name="connsiteX3" fmla="*/ 3232727 w 6829369"/>
              <a:gd name="connsiteY3" fmla="*/ 1773779 h 2231937"/>
              <a:gd name="connsiteX4" fmla="*/ 3149600 w 6829369"/>
              <a:gd name="connsiteY4" fmla="*/ 443743 h 2231937"/>
              <a:gd name="connsiteX5" fmla="*/ 3306618 w 6829369"/>
              <a:gd name="connsiteY5" fmla="*/ 1459743 h 2231937"/>
              <a:gd name="connsiteX6" fmla="*/ 4211782 w 6829369"/>
              <a:gd name="connsiteY6" fmla="*/ 1487452 h 2231937"/>
              <a:gd name="connsiteX7" fmla="*/ 4756727 w 6829369"/>
              <a:gd name="connsiteY7" fmla="*/ 397561 h 2231937"/>
              <a:gd name="connsiteX8" fmla="*/ 5689600 w 6829369"/>
              <a:gd name="connsiteY8" fmla="*/ 462215 h 2231937"/>
              <a:gd name="connsiteX9" fmla="*/ 5837382 w 6829369"/>
              <a:gd name="connsiteY9" fmla="*/ 1404324 h 2231937"/>
              <a:gd name="connsiteX10" fmla="*/ 5107709 w 6829369"/>
              <a:gd name="connsiteY10" fmla="*/ 2198652 h 2231937"/>
              <a:gd name="connsiteX11" fmla="*/ 3094182 w 6829369"/>
              <a:gd name="connsiteY11" fmla="*/ 1025634 h 2231937"/>
              <a:gd name="connsiteX12" fmla="*/ 3417454 w 6829369"/>
              <a:gd name="connsiteY12" fmla="*/ 619234 h 2231937"/>
              <a:gd name="connsiteX13" fmla="*/ 4359563 w 6829369"/>
              <a:gd name="connsiteY13" fmla="*/ 268252 h 2231937"/>
              <a:gd name="connsiteX14" fmla="*/ 5153891 w 6829369"/>
              <a:gd name="connsiteY14" fmla="*/ 711597 h 2231937"/>
              <a:gd name="connsiteX15" fmla="*/ 5043054 w 6829369"/>
              <a:gd name="connsiteY15" fmla="*/ 1090288 h 2231937"/>
              <a:gd name="connsiteX16" fmla="*/ 3685309 w 6829369"/>
              <a:gd name="connsiteY16" fmla="*/ 887088 h 2231937"/>
              <a:gd name="connsiteX17" fmla="*/ 4451927 w 6829369"/>
              <a:gd name="connsiteY17" fmla="*/ 259015 h 2231937"/>
              <a:gd name="connsiteX18" fmla="*/ 4913745 w 6829369"/>
              <a:gd name="connsiteY18" fmla="*/ 388324 h 2231937"/>
              <a:gd name="connsiteX19" fmla="*/ 5024582 w 6829369"/>
              <a:gd name="connsiteY19" fmla="*/ 711597 h 2231937"/>
              <a:gd name="connsiteX20" fmla="*/ 3260436 w 6829369"/>
              <a:gd name="connsiteY20" fmla="*/ 813197 h 2231937"/>
              <a:gd name="connsiteX21" fmla="*/ 2013527 w 6829369"/>
              <a:gd name="connsiteY21" fmla="*/ 979452 h 2231937"/>
              <a:gd name="connsiteX22" fmla="*/ 1810327 w 6829369"/>
              <a:gd name="connsiteY22" fmla="*/ 1081052 h 2231937"/>
              <a:gd name="connsiteX23" fmla="*/ 1302327 w 6829369"/>
              <a:gd name="connsiteY23" fmla="*/ 1783015 h 2231937"/>
              <a:gd name="connsiteX24" fmla="*/ 2604654 w 6829369"/>
              <a:gd name="connsiteY24" fmla="*/ 2078579 h 2231937"/>
              <a:gd name="connsiteX25" fmla="*/ 3537527 w 6829369"/>
              <a:gd name="connsiteY25" fmla="*/ 2170943 h 2231937"/>
              <a:gd name="connsiteX26" fmla="*/ 5828145 w 6829369"/>
              <a:gd name="connsiteY26" fmla="*/ 1145706 h 2231937"/>
              <a:gd name="connsiteX27" fmla="*/ 6003636 w 6829369"/>
              <a:gd name="connsiteY27" fmla="*/ 249779 h 2231937"/>
              <a:gd name="connsiteX28" fmla="*/ 5200073 w 6829369"/>
              <a:gd name="connsiteY28" fmla="*/ 397 h 2231937"/>
              <a:gd name="connsiteX29" fmla="*/ 4414982 w 6829369"/>
              <a:gd name="connsiteY29" fmla="*/ 286724 h 2231937"/>
              <a:gd name="connsiteX30" fmla="*/ 4821382 w 6829369"/>
              <a:gd name="connsiteY30" fmla="*/ 850143 h 2231937"/>
              <a:gd name="connsiteX31" fmla="*/ 5624945 w 6829369"/>
              <a:gd name="connsiteY31" fmla="*/ 1099524 h 2231937"/>
              <a:gd name="connsiteX32" fmla="*/ 6345382 w 6829369"/>
              <a:gd name="connsiteY32" fmla="*/ 905561 h 2231937"/>
              <a:gd name="connsiteX33" fmla="*/ 6428509 w 6829369"/>
              <a:gd name="connsiteY33" fmla="*/ 757779 h 2231937"/>
              <a:gd name="connsiteX34" fmla="*/ 6714836 w 6829369"/>
              <a:gd name="connsiteY34" fmla="*/ 508397 h 2231937"/>
              <a:gd name="connsiteX35" fmla="*/ 4294909 w 6829369"/>
              <a:gd name="connsiteY35" fmla="*/ 46579 h 2231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829369" h="2231937">
                <a:moveTo>
                  <a:pt x="0" y="1395088"/>
                </a:moveTo>
                <a:cubicBezTo>
                  <a:pt x="591127" y="983300"/>
                  <a:pt x="1182254" y="571513"/>
                  <a:pt x="1681018" y="619234"/>
                </a:cubicBezTo>
                <a:cubicBezTo>
                  <a:pt x="2179782" y="666955"/>
                  <a:pt x="2733964" y="1488991"/>
                  <a:pt x="2992582" y="1681415"/>
                </a:cubicBezTo>
                <a:cubicBezTo>
                  <a:pt x="3251200" y="1873839"/>
                  <a:pt x="3206557" y="1980058"/>
                  <a:pt x="3232727" y="1773779"/>
                </a:cubicBezTo>
                <a:cubicBezTo>
                  <a:pt x="3258897" y="1567500"/>
                  <a:pt x="3137285" y="496082"/>
                  <a:pt x="3149600" y="443743"/>
                </a:cubicBezTo>
                <a:cubicBezTo>
                  <a:pt x="3161915" y="391404"/>
                  <a:pt x="3129588" y="1285792"/>
                  <a:pt x="3306618" y="1459743"/>
                </a:cubicBezTo>
                <a:cubicBezTo>
                  <a:pt x="3483648" y="1633694"/>
                  <a:pt x="3970097" y="1664482"/>
                  <a:pt x="4211782" y="1487452"/>
                </a:cubicBezTo>
                <a:cubicBezTo>
                  <a:pt x="4453467" y="1310422"/>
                  <a:pt x="4510424" y="568434"/>
                  <a:pt x="4756727" y="397561"/>
                </a:cubicBezTo>
                <a:cubicBezTo>
                  <a:pt x="5003030" y="226688"/>
                  <a:pt x="5509491" y="294421"/>
                  <a:pt x="5689600" y="462215"/>
                </a:cubicBezTo>
                <a:cubicBezTo>
                  <a:pt x="5869709" y="630009"/>
                  <a:pt x="5934364" y="1114918"/>
                  <a:pt x="5837382" y="1404324"/>
                </a:cubicBezTo>
                <a:cubicBezTo>
                  <a:pt x="5740400" y="1693730"/>
                  <a:pt x="5564909" y="2261767"/>
                  <a:pt x="5107709" y="2198652"/>
                </a:cubicBezTo>
                <a:cubicBezTo>
                  <a:pt x="4650509" y="2135537"/>
                  <a:pt x="3375891" y="1288870"/>
                  <a:pt x="3094182" y="1025634"/>
                </a:cubicBezTo>
                <a:cubicBezTo>
                  <a:pt x="2812473" y="762398"/>
                  <a:pt x="3206557" y="745464"/>
                  <a:pt x="3417454" y="619234"/>
                </a:cubicBezTo>
                <a:cubicBezTo>
                  <a:pt x="3628351" y="493004"/>
                  <a:pt x="4070157" y="252858"/>
                  <a:pt x="4359563" y="268252"/>
                </a:cubicBezTo>
                <a:cubicBezTo>
                  <a:pt x="4648969" y="283646"/>
                  <a:pt x="5039976" y="574591"/>
                  <a:pt x="5153891" y="711597"/>
                </a:cubicBezTo>
                <a:cubicBezTo>
                  <a:pt x="5267806" y="848603"/>
                  <a:pt x="5287818" y="1061040"/>
                  <a:pt x="5043054" y="1090288"/>
                </a:cubicBezTo>
                <a:cubicBezTo>
                  <a:pt x="4798290" y="1119536"/>
                  <a:pt x="3783830" y="1025634"/>
                  <a:pt x="3685309" y="887088"/>
                </a:cubicBezTo>
                <a:cubicBezTo>
                  <a:pt x="3586788" y="748542"/>
                  <a:pt x="4247188" y="342142"/>
                  <a:pt x="4451927" y="259015"/>
                </a:cubicBezTo>
                <a:cubicBezTo>
                  <a:pt x="4656666" y="175888"/>
                  <a:pt x="4818303" y="312894"/>
                  <a:pt x="4913745" y="388324"/>
                </a:cubicBezTo>
                <a:cubicBezTo>
                  <a:pt x="5009187" y="463754"/>
                  <a:pt x="5300133" y="640785"/>
                  <a:pt x="5024582" y="711597"/>
                </a:cubicBezTo>
                <a:cubicBezTo>
                  <a:pt x="4749031" y="782409"/>
                  <a:pt x="3762279" y="768554"/>
                  <a:pt x="3260436" y="813197"/>
                </a:cubicBezTo>
                <a:cubicBezTo>
                  <a:pt x="2758593" y="857840"/>
                  <a:pt x="2255212" y="934810"/>
                  <a:pt x="2013527" y="979452"/>
                </a:cubicBezTo>
                <a:cubicBezTo>
                  <a:pt x="1771842" y="1024094"/>
                  <a:pt x="1928860" y="947125"/>
                  <a:pt x="1810327" y="1081052"/>
                </a:cubicBezTo>
                <a:cubicBezTo>
                  <a:pt x="1691794" y="1214979"/>
                  <a:pt x="1169939" y="1616761"/>
                  <a:pt x="1302327" y="1783015"/>
                </a:cubicBezTo>
                <a:cubicBezTo>
                  <a:pt x="1434715" y="1949269"/>
                  <a:pt x="2232121" y="2013924"/>
                  <a:pt x="2604654" y="2078579"/>
                </a:cubicBezTo>
                <a:cubicBezTo>
                  <a:pt x="2977187" y="2143234"/>
                  <a:pt x="3000279" y="2326422"/>
                  <a:pt x="3537527" y="2170943"/>
                </a:cubicBezTo>
                <a:cubicBezTo>
                  <a:pt x="4074775" y="2015464"/>
                  <a:pt x="5417127" y="1465900"/>
                  <a:pt x="5828145" y="1145706"/>
                </a:cubicBezTo>
                <a:cubicBezTo>
                  <a:pt x="6239163" y="825512"/>
                  <a:pt x="6108315" y="440664"/>
                  <a:pt x="6003636" y="249779"/>
                </a:cubicBezTo>
                <a:cubicBezTo>
                  <a:pt x="5898957" y="58894"/>
                  <a:pt x="5464849" y="-5760"/>
                  <a:pt x="5200073" y="397"/>
                </a:cubicBezTo>
                <a:cubicBezTo>
                  <a:pt x="4935297" y="6554"/>
                  <a:pt x="4478097" y="145100"/>
                  <a:pt x="4414982" y="286724"/>
                </a:cubicBezTo>
                <a:cubicBezTo>
                  <a:pt x="4351867" y="428348"/>
                  <a:pt x="4619722" y="714676"/>
                  <a:pt x="4821382" y="850143"/>
                </a:cubicBezTo>
                <a:cubicBezTo>
                  <a:pt x="5023042" y="985610"/>
                  <a:pt x="5370945" y="1090288"/>
                  <a:pt x="5624945" y="1099524"/>
                </a:cubicBezTo>
                <a:cubicBezTo>
                  <a:pt x="5878945" y="1108760"/>
                  <a:pt x="6211455" y="962518"/>
                  <a:pt x="6345382" y="905561"/>
                </a:cubicBezTo>
                <a:cubicBezTo>
                  <a:pt x="6479309" y="848603"/>
                  <a:pt x="6366933" y="823973"/>
                  <a:pt x="6428509" y="757779"/>
                </a:cubicBezTo>
                <a:cubicBezTo>
                  <a:pt x="6490085" y="691585"/>
                  <a:pt x="7070436" y="626930"/>
                  <a:pt x="6714836" y="508397"/>
                </a:cubicBezTo>
                <a:cubicBezTo>
                  <a:pt x="6359236" y="389864"/>
                  <a:pt x="4987636" y="465294"/>
                  <a:pt x="4294909" y="46579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1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allAtOnce" animBg="1"/>
      <p:bldP spid="9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Box 4"/>
          <p:cNvSpPr txBox="1">
            <a:spLocks noChangeArrowheads="1"/>
          </p:cNvSpPr>
          <p:nvPr/>
        </p:nvSpPr>
        <p:spPr bwMode="auto">
          <a:xfrm>
            <a:off x="266700" y="202045"/>
            <a:ext cx="8461375" cy="605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97164" y="404734"/>
            <a:ext cx="8109527" cy="59708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30"/>
              </a:spcAft>
            </a:pP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WORSE</a:t>
            </a:r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342900" indent="-342900">
              <a:spcAft>
                <a:spcPts val="3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slide has even more text than the previous slide.</a:t>
            </a:r>
          </a:p>
          <a:p>
            <a:pPr marL="342900" indent="-342900">
              <a:spcAft>
                <a:spcPts val="3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attempt has been made to precise the sentences by removing  the definite or indefinite article or excising unnecessary                verbs.</a:t>
            </a:r>
          </a:p>
          <a:p>
            <a:pPr marL="342900" indent="-342900">
              <a:spcAft>
                <a:spcPts val="3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sentences spill over the lines creating ‘orphan’ words (as shown above) taking up more space and decreasing legibility.</a:t>
            </a:r>
          </a:p>
          <a:p>
            <a:pPr marL="342900" indent="-342900">
              <a:spcAft>
                <a:spcPts val="3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there anything MORE annoying or distracting than having the bullet points fly in?</a:t>
            </a:r>
          </a:p>
          <a:p>
            <a:pPr marL="342900" indent="-342900">
              <a:spcAft>
                <a:spcPts val="3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slide has been written in even smaller serif typeface.</a:t>
            </a:r>
          </a:p>
          <a:p>
            <a:pPr marL="342900" indent="-342900">
              <a:spcAft>
                <a:spcPts val="3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white on black ‘Times’ typeface is almost impossible to read from halfway down the room.</a:t>
            </a:r>
          </a:p>
          <a:p>
            <a:pPr marL="342900" indent="-342900">
              <a:spcAft>
                <a:spcPts val="3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would be unimaginably tedious if the speaker then proceeded to read the entire slide verbatim !!!</a:t>
            </a:r>
          </a:p>
          <a:p>
            <a:pPr marL="342900" indent="-342900">
              <a:spcAft>
                <a:spcPts val="3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now, the audience has gone to sleep or is reading the next speaker’s abstract – especially if their first language isn’t English.</a:t>
            </a:r>
          </a:p>
          <a:p>
            <a:pPr marL="342900" indent="-342900">
              <a:spcAft>
                <a:spcPts val="3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laser pointer is virtually invisible when projecting at a distance on a black background – but nobody’s looking by now anyway…</a:t>
            </a:r>
          </a:p>
        </p:txBody>
      </p:sp>
      <p:sp>
        <p:nvSpPr>
          <p:cNvPr id="3" name="Freeform: Shape 2"/>
          <p:cNvSpPr/>
          <p:nvPr/>
        </p:nvSpPr>
        <p:spPr>
          <a:xfrm>
            <a:off x="2198255" y="1714876"/>
            <a:ext cx="6003723" cy="3639642"/>
          </a:xfrm>
          <a:custGeom>
            <a:avLst/>
            <a:gdLst>
              <a:gd name="connsiteX0" fmla="*/ 0 w 6003723"/>
              <a:gd name="connsiteY0" fmla="*/ 2358360 h 3639642"/>
              <a:gd name="connsiteX1" fmla="*/ 1542473 w 6003723"/>
              <a:gd name="connsiteY1" fmla="*/ 1933488 h 3639642"/>
              <a:gd name="connsiteX2" fmla="*/ 1662545 w 6003723"/>
              <a:gd name="connsiteY2" fmla="*/ 1961197 h 3639642"/>
              <a:gd name="connsiteX3" fmla="*/ 1884218 w 6003723"/>
              <a:gd name="connsiteY3" fmla="*/ 2515379 h 3639642"/>
              <a:gd name="connsiteX4" fmla="*/ 1126836 w 6003723"/>
              <a:gd name="connsiteY4" fmla="*/ 2949488 h 3639642"/>
              <a:gd name="connsiteX5" fmla="*/ 286327 w 6003723"/>
              <a:gd name="connsiteY5" fmla="*/ 2700106 h 3639642"/>
              <a:gd name="connsiteX6" fmla="*/ 535709 w 6003723"/>
              <a:gd name="connsiteY6" fmla="*/ 1730288 h 3639642"/>
              <a:gd name="connsiteX7" fmla="*/ 1339273 w 6003723"/>
              <a:gd name="connsiteY7" fmla="*/ 2025851 h 3639642"/>
              <a:gd name="connsiteX8" fmla="*/ 1459345 w 6003723"/>
              <a:gd name="connsiteY8" fmla="*/ 2616979 h 3639642"/>
              <a:gd name="connsiteX9" fmla="*/ 2419927 w 6003723"/>
              <a:gd name="connsiteY9" fmla="*/ 3309706 h 3639642"/>
              <a:gd name="connsiteX10" fmla="*/ 3454400 w 6003723"/>
              <a:gd name="connsiteY10" fmla="*/ 3134215 h 3639642"/>
              <a:gd name="connsiteX11" fmla="*/ 3454400 w 6003723"/>
              <a:gd name="connsiteY11" fmla="*/ 2432251 h 3639642"/>
              <a:gd name="connsiteX12" fmla="*/ 2715491 w 6003723"/>
              <a:gd name="connsiteY12" fmla="*/ 2533851 h 3639642"/>
              <a:gd name="connsiteX13" fmla="*/ 2198254 w 6003723"/>
              <a:gd name="connsiteY13" fmla="*/ 3318942 h 3639642"/>
              <a:gd name="connsiteX14" fmla="*/ 1505527 w 6003723"/>
              <a:gd name="connsiteY14" fmla="*/ 3632979 h 3639642"/>
              <a:gd name="connsiteX15" fmla="*/ 674254 w 6003723"/>
              <a:gd name="connsiteY15" fmla="*/ 3494433 h 3639642"/>
              <a:gd name="connsiteX16" fmla="*/ 1052945 w 6003723"/>
              <a:gd name="connsiteY16" fmla="*/ 3051088 h 3639642"/>
              <a:gd name="connsiteX17" fmla="*/ 1671782 w 6003723"/>
              <a:gd name="connsiteY17" fmla="*/ 3263524 h 3639642"/>
              <a:gd name="connsiteX18" fmla="*/ 3112654 w 6003723"/>
              <a:gd name="connsiteY18" fmla="*/ 3134215 h 3639642"/>
              <a:gd name="connsiteX19" fmla="*/ 3768436 w 6003723"/>
              <a:gd name="connsiteY19" fmla="*/ 2496906 h 3639642"/>
              <a:gd name="connsiteX20" fmla="*/ 2272145 w 6003723"/>
              <a:gd name="connsiteY20" fmla="*/ 2672397 h 3639642"/>
              <a:gd name="connsiteX21" fmla="*/ 3223491 w 6003723"/>
              <a:gd name="connsiteY21" fmla="*/ 2589269 h 3639642"/>
              <a:gd name="connsiteX22" fmla="*/ 1505527 w 6003723"/>
              <a:gd name="connsiteY22" fmla="*/ 2570797 h 3639642"/>
              <a:gd name="connsiteX23" fmla="*/ 2438400 w 6003723"/>
              <a:gd name="connsiteY23" fmla="*/ 3226579 h 3639642"/>
              <a:gd name="connsiteX24" fmla="*/ 3417454 w 6003723"/>
              <a:gd name="connsiteY24" fmla="*/ 2921779 h 3639642"/>
              <a:gd name="connsiteX25" fmla="*/ 2807854 w 6003723"/>
              <a:gd name="connsiteY25" fmla="*/ 1979669 h 3639642"/>
              <a:gd name="connsiteX26" fmla="*/ 1819564 w 6003723"/>
              <a:gd name="connsiteY26" fmla="*/ 2108979 h 3639642"/>
              <a:gd name="connsiteX27" fmla="*/ 1468582 w 6003723"/>
              <a:gd name="connsiteY27" fmla="*/ 2690869 h 3639642"/>
              <a:gd name="connsiteX28" fmla="*/ 2484582 w 6003723"/>
              <a:gd name="connsiteY28" fmla="*/ 3198869 h 3639642"/>
              <a:gd name="connsiteX29" fmla="*/ 2770909 w 6003723"/>
              <a:gd name="connsiteY29" fmla="*/ 2423015 h 3639642"/>
              <a:gd name="connsiteX30" fmla="*/ 1967345 w 6003723"/>
              <a:gd name="connsiteY30" fmla="*/ 2386069 h 3639642"/>
              <a:gd name="connsiteX31" fmla="*/ 2918691 w 6003723"/>
              <a:gd name="connsiteY31" fmla="*/ 2681633 h 3639642"/>
              <a:gd name="connsiteX32" fmla="*/ 3352800 w 6003723"/>
              <a:gd name="connsiteY32" fmla="*/ 2386069 h 3639642"/>
              <a:gd name="connsiteX33" fmla="*/ 3205018 w 6003723"/>
              <a:gd name="connsiteY33" fmla="*/ 2515379 h 3639642"/>
              <a:gd name="connsiteX34" fmla="*/ 5080000 w 6003723"/>
              <a:gd name="connsiteY34" fmla="*/ 2894069 h 3639642"/>
              <a:gd name="connsiteX35" fmla="*/ 5495636 w 6003723"/>
              <a:gd name="connsiteY35" fmla="*/ 3263524 h 3639642"/>
              <a:gd name="connsiteX36" fmla="*/ 4479636 w 6003723"/>
              <a:gd name="connsiteY36" fmla="*/ 3420542 h 3639642"/>
              <a:gd name="connsiteX37" fmla="*/ 5006109 w 6003723"/>
              <a:gd name="connsiteY37" fmla="*/ 2099742 h 3639642"/>
              <a:gd name="connsiteX38" fmla="*/ 4784436 w 6003723"/>
              <a:gd name="connsiteY38" fmla="*/ 30797 h 3639642"/>
              <a:gd name="connsiteX39" fmla="*/ 3777673 w 6003723"/>
              <a:gd name="connsiteY39" fmla="*/ 917488 h 3639642"/>
              <a:gd name="connsiteX40" fmla="*/ 4073236 w 6003723"/>
              <a:gd name="connsiteY40" fmla="*/ 1721051 h 3639642"/>
              <a:gd name="connsiteX41" fmla="*/ 4470400 w 6003723"/>
              <a:gd name="connsiteY41" fmla="*/ 2589269 h 3639642"/>
              <a:gd name="connsiteX42" fmla="*/ 6003636 w 6003723"/>
              <a:gd name="connsiteY42" fmla="*/ 3124979 h 3639642"/>
              <a:gd name="connsiteX43" fmla="*/ 4535054 w 6003723"/>
              <a:gd name="connsiteY43" fmla="*/ 3475960 h 3639642"/>
              <a:gd name="connsiteX44" fmla="*/ 3075709 w 6003723"/>
              <a:gd name="connsiteY44" fmla="*/ 3485197 h 3639642"/>
              <a:gd name="connsiteX45" fmla="*/ 2225964 w 6003723"/>
              <a:gd name="connsiteY45" fmla="*/ 3004906 h 3639642"/>
              <a:gd name="connsiteX46" fmla="*/ 1828800 w 6003723"/>
              <a:gd name="connsiteY46" fmla="*/ 2626215 h 3639642"/>
              <a:gd name="connsiteX47" fmla="*/ 5273964 w 6003723"/>
              <a:gd name="connsiteY47" fmla="*/ 2459960 h 3639642"/>
              <a:gd name="connsiteX48" fmla="*/ 4359564 w 6003723"/>
              <a:gd name="connsiteY48" fmla="*/ 2746288 h 3639642"/>
              <a:gd name="connsiteX49" fmla="*/ 2503054 w 6003723"/>
              <a:gd name="connsiteY49" fmla="*/ 2847888 h 3639642"/>
              <a:gd name="connsiteX50" fmla="*/ 4304145 w 6003723"/>
              <a:gd name="connsiteY50" fmla="*/ 2977197 h 3639642"/>
              <a:gd name="connsiteX51" fmla="*/ 4304145 w 6003723"/>
              <a:gd name="connsiteY51" fmla="*/ 2977197 h 363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03723" h="3639642">
                <a:moveTo>
                  <a:pt x="0" y="2358360"/>
                </a:moveTo>
                <a:lnTo>
                  <a:pt x="1542473" y="1933488"/>
                </a:lnTo>
                <a:cubicBezTo>
                  <a:pt x="1819564" y="1867294"/>
                  <a:pt x="1605588" y="1864215"/>
                  <a:pt x="1662545" y="1961197"/>
                </a:cubicBezTo>
                <a:cubicBezTo>
                  <a:pt x="1719502" y="2058179"/>
                  <a:pt x="1973503" y="2350664"/>
                  <a:pt x="1884218" y="2515379"/>
                </a:cubicBezTo>
                <a:cubicBezTo>
                  <a:pt x="1794933" y="2680094"/>
                  <a:pt x="1393151" y="2918700"/>
                  <a:pt x="1126836" y="2949488"/>
                </a:cubicBezTo>
                <a:cubicBezTo>
                  <a:pt x="860521" y="2980276"/>
                  <a:pt x="384848" y="2903306"/>
                  <a:pt x="286327" y="2700106"/>
                </a:cubicBezTo>
                <a:cubicBezTo>
                  <a:pt x="187806" y="2496906"/>
                  <a:pt x="360218" y="1842664"/>
                  <a:pt x="535709" y="1730288"/>
                </a:cubicBezTo>
                <a:cubicBezTo>
                  <a:pt x="711200" y="1617912"/>
                  <a:pt x="1185334" y="1878069"/>
                  <a:pt x="1339273" y="2025851"/>
                </a:cubicBezTo>
                <a:cubicBezTo>
                  <a:pt x="1493212" y="2173633"/>
                  <a:pt x="1279236" y="2403003"/>
                  <a:pt x="1459345" y="2616979"/>
                </a:cubicBezTo>
                <a:cubicBezTo>
                  <a:pt x="1639454" y="2830955"/>
                  <a:pt x="2087418" y="3223500"/>
                  <a:pt x="2419927" y="3309706"/>
                </a:cubicBezTo>
                <a:cubicBezTo>
                  <a:pt x="2752436" y="3395912"/>
                  <a:pt x="3281988" y="3280457"/>
                  <a:pt x="3454400" y="3134215"/>
                </a:cubicBezTo>
                <a:cubicBezTo>
                  <a:pt x="3626812" y="2987973"/>
                  <a:pt x="3577551" y="2532312"/>
                  <a:pt x="3454400" y="2432251"/>
                </a:cubicBezTo>
                <a:cubicBezTo>
                  <a:pt x="3331249" y="2332190"/>
                  <a:pt x="2924849" y="2386069"/>
                  <a:pt x="2715491" y="2533851"/>
                </a:cubicBezTo>
                <a:cubicBezTo>
                  <a:pt x="2506133" y="2681633"/>
                  <a:pt x="2399915" y="3135754"/>
                  <a:pt x="2198254" y="3318942"/>
                </a:cubicBezTo>
                <a:cubicBezTo>
                  <a:pt x="1996593" y="3502130"/>
                  <a:pt x="1759527" y="3603731"/>
                  <a:pt x="1505527" y="3632979"/>
                </a:cubicBezTo>
                <a:cubicBezTo>
                  <a:pt x="1251527" y="3662227"/>
                  <a:pt x="749684" y="3591415"/>
                  <a:pt x="674254" y="3494433"/>
                </a:cubicBezTo>
                <a:cubicBezTo>
                  <a:pt x="598824" y="3397451"/>
                  <a:pt x="886690" y="3089573"/>
                  <a:pt x="1052945" y="3051088"/>
                </a:cubicBezTo>
                <a:cubicBezTo>
                  <a:pt x="1219200" y="3012603"/>
                  <a:pt x="1328497" y="3249670"/>
                  <a:pt x="1671782" y="3263524"/>
                </a:cubicBezTo>
                <a:cubicBezTo>
                  <a:pt x="2015067" y="3277378"/>
                  <a:pt x="2763212" y="3261985"/>
                  <a:pt x="3112654" y="3134215"/>
                </a:cubicBezTo>
                <a:cubicBezTo>
                  <a:pt x="3462096" y="3006445"/>
                  <a:pt x="3908521" y="2573876"/>
                  <a:pt x="3768436" y="2496906"/>
                </a:cubicBezTo>
                <a:cubicBezTo>
                  <a:pt x="3628351" y="2419936"/>
                  <a:pt x="2362969" y="2657003"/>
                  <a:pt x="2272145" y="2672397"/>
                </a:cubicBezTo>
                <a:cubicBezTo>
                  <a:pt x="2181321" y="2687791"/>
                  <a:pt x="3351261" y="2606202"/>
                  <a:pt x="3223491" y="2589269"/>
                </a:cubicBezTo>
                <a:cubicBezTo>
                  <a:pt x="3095721" y="2572336"/>
                  <a:pt x="1636375" y="2464579"/>
                  <a:pt x="1505527" y="2570797"/>
                </a:cubicBezTo>
                <a:cubicBezTo>
                  <a:pt x="1374679" y="2677015"/>
                  <a:pt x="2119745" y="3168082"/>
                  <a:pt x="2438400" y="3226579"/>
                </a:cubicBezTo>
                <a:cubicBezTo>
                  <a:pt x="2757055" y="3285076"/>
                  <a:pt x="3355878" y="3129597"/>
                  <a:pt x="3417454" y="2921779"/>
                </a:cubicBezTo>
                <a:cubicBezTo>
                  <a:pt x="3479030" y="2713961"/>
                  <a:pt x="3074169" y="2115136"/>
                  <a:pt x="2807854" y="1979669"/>
                </a:cubicBezTo>
                <a:cubicBezTo>
                  <a:pt x="2541539" y="1844202"/>
                  <a:pt x="2042776" y="1990446"/>
                  <a:pt x="1819564" y="2108979"/>
                </a:cubicBezTo>
                <a:cubicBezTo>
                  <a:pt x="1596352" y="2227512"/>
                  <a:pt x="1357746" y="2509221"/>
                  <a:pt x="1468582" y="2690869"/>
                </a:cubicBezTo>
                <a:cubicBezTo>
                  <a:pt x="1579418" y="2872517"/>
                  <a:pt x="2267528" y="3243511"/>
                  <a:pt x="2484582" y="3198869"/>
                </a:cubicBezTo>
                <a:cubicBezTo>
                  <a:pt x="2701636" y="3154227"/>
                  <a:pt x="2857115" y="2558482"/>
                  <a:pt x="2770909" y="2423015"/>
                </a:cubicBezTo>
                <a:cubicBezTo>
                  <a:pt x="2684703" y="2287548"/>
                  <a:pt x="1942715" y="2342966"/>
                  <a:pt x="1967345" y="2386069"/>
                </a:cubicBezTo>
                <a:cubicBezTo>
                  <a:pt x="1991975" y="2429172"/>
                  <a:pt x="2687782" y="2681633"/>
                  <a:pt x="2918691" y="2681633"/>
                </a:cubicBezTo>
                <a:cubicBezTo>
                  <a:pt x="3149600" y="2681633"/>
                  <a:pt x="3305079" y="2413778"/>
                  <a:pt x="3352800" y="2386069"/>
                </a:cubicBezTo>
                <a:cubicBezTo>
                  <a:pt x="3400521" y="2358360"/>
                  <a:pt x="2917151" y="2430712"/>
                  <a:pt x="3205018" y="2515379"/>
                </a:cubicBezTo>
                <a:cubicBezTo>
                  <a:pt x="3492885" y="2600046"/>
                  <a:pt x="4698230" y="2769378"/>
                  <a:pt x="5080000" y="2894069"/>
                </a:cubicBezTo>
                <a:cubicBezTo>
                  <a:pt x="5461770" y="3018760"/>
                  <a:pt x="5595697" y="3175779"/>
                  <a:pt x="5495636" y="3263524"/>
                </a:cubicBezTo>
                <a:cubicBezTo>
                  <a:pt x="5395575" y="3351269"/>
                  <a:pt x="4561224" y="3614506"/>
                  <a:pt x="4479636" y="3420542"/>
                </a:cubicBezTo>
                <a:cubicBezTo>
                  <a:pt x="4398048" y="3226578"/>
                  <a:pt x="4955309" y="2664700"/>
                  <a:pt x="5006109" y="2099742"/>
                </a:cubicBezTo>
                <a:cubicBezTo>
                  <a:pt x="5056909" y="1534784"/>
                  <a:pt x="4989175" y="227839"/>
                  <a:pt x="4784436" y="30797"/>
                </a:cubicBezTo>
                <a:cubicBezTo>
                  <a:pt x="4579697" y="-166245"/>
                  <a:pt x="3896206" y="635779"/>
                  <a:pt x="3777673" y="917488"/>
                </a:cubicBezTo>
                <a:cubicBezTo>
                  <a:pt x="3659140" y="1199197"/>
                  <a:pt x="3957781" y="1442421"/>
                  <a:pt x="4073236" y="1721051"/>
                </a:cubicBezTo>
                <a:cubicBezTo>
                  <a:pt x="4188691" y="1999681"/>
                  <a:pt x="4148667" y="2355281"/>
                  <a:pt x="4470400" y="2589269"/>
                </a:cubicBezTo>
                <a:cubicBezTo>
                  <a:pt x="4792133" y="2823257"/>
                  <a:pt x="5992860" y="2977197"/>
                  <a:pt x="6003636" y="3124979"/>
                </a:cubicBezTo>
                <a:cubicBezTo>
                  <a:pt x="6014412" y="3272761"/>
                  <a:pt x="5023042" y="3415924"/>
                  <a:pt x="4535054" y="3475960"/>
                </a:cubicBezTo>
                <a:cubicBezTo>
                  <a:pt x="4047066" y="3535996"/>
                  <a:pt x="3460557" y="3563706"/>
                  <a:pt x="3075709" y="3485197"/>
                </a:cubicBezTo>
                <a:cubicBezTo>
                  <a:pt x="2690861" y="3406688"/>
                  <a:pt x="2433782" y="3148070"/>
                  <a:pt x="2225964" y="3004906"/>
                </a:cubicBezTo>
                <a:cubicBezTo>
                  <a:pt x="2018146" y="2861742"/>
                  <a:pt x="1320800" y="2717039"/>
                  <a:pt x="1828800" y="2626215"/>
                </a:cubicBezTo>
                <a:cubicBezTo>
                  <a:pt x="2336800" y="2535391"/>
                  <a:pt x="4852170" y="2439948"/>
                  <a:pt x="5273964" y="2459960"/>
                </a:cubicBezTo>
                <a:cubicBezTo>
                  <a:pt x="5695758" y="2479972"/>
                  <a:pt x="4821382" y="2681633"/>
                  <a:pt x="4359564" y="2746288"/>
                </a:cubicBezTo>
                <a:cubicBezTo>
                  <a:pt x="3897746" y="2810943"/>
                  <a:pt x="2512291" y="2809403"/>
                  <a:pt x="2503054" y="2847888"/>
                </a:cubicBezTo>
                <a:cubicBezTo>
                  <a:pt x="2493817" y="2886373"/>
                  <a:pt x="4304145" y="2977197"/>
                  <a:pt x="4304145" y="2977197"/>
                </a:cubicBezTo>
                <a:lnTo>
                  <a:pt x="4304145" y="2977197"/>
                </a:lnTo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8516" y="399008"/>
            <a:ext cx="7863840" cy="5509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latin typeface="Comic Sans MS" panose="030F0702030302020204" pitchFamily="66" charset="0"/>
              </a:rPr>
              <a:t>Still hard to read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Comic Sans MS" panose="030F0702030302020204" pitchFamily="66" charset="0"/>
              </a:rPr>
              <a:t>Larger text size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latin typeface="Comic Sans MS" panose="030F0702030302020204" pitchFamily="66" charset="0"/>
              </a:rPr>
              <a:t>Sans Serif font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FF00"/>
                </a:solidFill>
                <a:latin typeface="Comic Sans MS" panose="030F0702030302020204" pitchFamily="66" charset="0"/>
              </a:rPr>
              <a:t>Brighter background, but too busy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Limit</a:t>
            </a:r>
            <a:r>
              <a:rPr lang="en-US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>
                <a:solidFill>
                  <a:srgbClr val="FF66CC"/>
                </a:solidFill>
                <a:latin typeface="Comic Sans MS" panose="030F0702030302020204" pitchFamily="66" charset="0"/>
              </a:rPr>
              <a:t>contrasting</a:t>
            </a:r>
            <a:r>
              <a:rPr lang="en-US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US" sz="2800" b="1" dirty="0">
                <a:solidFill>
                  <a:srgbClr val="92D050"/>
                </a:solidFill>
                <a:latin typeface="Comic Sans MS" panose="030F0702030302020204" pitchFamily="66" charset="0"/>
              </a:rPr>
              <a:t>colors</a:t>
            </a:r>
          </a:p>
          <a:p>
            <a:pPr>
              <a:lnSpc>
                <a:spcPct val="200000"/>
              </a:lnSpc>
            </a:pPr>
            <a:endParaRPr lang="en-US" sz="20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</a:p>
          <a:p>
            <a:pPr marL="0" indent="0" algn="ctr" fontAlgn="auto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600" b="1" dirty="0">
                <a:ea typeface="+mn-ea"/>
                <a:cs typeface="+mn-cs"/>
              </a:rPr>
              <a:t>The following information may be of assistance to those who are preparing their first, or 100</a:t>
            </a:r>
            <a:r>
              <a:rPr lang="en-US" sz="2600" b="1" baseline="30000" dirty="0">
                <a:ea typeface="+mn-ea"/>
                <a:cs typeface="+mn-cs"/>
              </a:rPr>
              <a:t>th</a:t>
            </a:r>
            <a:r>
              <a:rPr lang="en-US" sz="2600" b="1" dirty="0">
                <a:ea typeface="+mn-ea"/>
                <a:cs typeface="+mn-cs"/>
              </a:rPr>
              <a:t>, presentation.</a:t>
            </a:r>
          </a:p>
          <a:p>
            <a:pPr marL="0" indent="0" algn="ctr" fontAlgn="auto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endParaRPr lang="en-US" sz="2600" b="1" dirty="0">
              <a:ea typeface="+mn-ea"/>
              <a:cs typeface="+mn-cs"/>
            </a:endParaRPr>
          </a:p>
          <a:p>
            <a:pPr marL="0" indent="0" algn="ctr" fontAlgn="auto">
              <a:spcAft>
                <a:spcPts val="0"/>
              </a:spcAft>
              <a:buFont typeface="Times New Roman" panose="02020603050405020304" pitchFamily="18" charset="0"/>
              <a:buNone/>
              <a:defRPr/>
            </a:pPr>
            <a:r>
              <a:rPr lang="en-US" sz="2600" b="1" dirty="0">
                <a:ea typeface="+mn-ea"/>
                <a:cs typeface="+mn-cs"/>
              </a:rPr>
              <a:t>You’d be surprised…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64" y="342611"/>
            <a:ext cx="7963592" cy="5994607"/>
          </a:xfrm>
        </p:spPr>
      </p:pic>
    </p:spTree>
    <p:extLst>
      <p:ext uri="{BB962C8B-B14F-4D97-AF65-F5344CB8AC3E}">
        <p14:creationId xmlns:p14="http://schemas.microsoft.com/office/powerpoint/2010/main" val="8133479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9788"/>
            <a:ext cx="7772400" cy="4235623"/>
          </a:xfrm>
        </p:spPr>
        <p:txBody>
          <a:bodyPr/>
          <a:lstStyle/>
          <a:p>
            <a:pPr marL="0" indent="0" algn="ctr">
              <a:buNone/>
            </a:pPr>
            <a:endParaRPr lang="en-US" sz="32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Arial Rounded MT Bold" panose="020F0704030504030204" pitchFamily="34" charset="0"/>
                <a:cs typeface="Arial" panose="020B0604020202020204" pitchFamily="34" charset="0"/>
              </a:rPr>
              <a:t>Here are Some </a:t>
            </a:r>
            <a:r>
              <a:rPr lang="en-US" sz="3200" b="1" i="1" u="sng" dirty="0">
                <a:latin typeface="Arial Rounded MT Bold" panose="020F0704030504030204" pitchFamily="34" charset="0"/>
                <a:cs typeface="Arial" panose="020B0604020202020204" pitchFamily="34" charset="0"/>
              </a:rPr>
              <a:t>Good</a:t>
            </a:r>
            <a:r>
              <a:rPr lang="en-US" sz="3200" dirty="0">
                <a:latin typeface="Arial Rounded MT Bold" panose="020F0704030504030204" pitchFamily="34" charset="0"/>
                <a:cs typeface="Arial" panose="020B0604020202020204" pitchFamily="34" charset="0"/>
              </a:rPr>
              <a:t> Examples</a:t>
            </a:r>
          </a:p>
          <a:p>
            <a:pPr marL="0" indent="0" algn="ctr">
              <a:buNone/>
            </a:pPr>
            <a:endParaRPr lang="en-US" sz="3200" dirty="0">
              <a:latin typeface="Arial Rounded MT Bold" panose="020F07040305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Arial Rounded MT Bold" panose="020F0704030504030204" pitchFamily="34" charset="0"/>
                <a:cs typeface="Arial" panose="020B0604020202020204" pitchFamily="34" charset="0"/>
              </a:rPr>
              <a:t>(these use the ASRM template)</a:t>
            </a:r>
          </a:p>
        </p:txBody>
      </p:sp>
    </p:spTree>
    <p:extLst>
      <p:ext uri="{BB962C8B-B14F-4D97-AF65-F5344CB8AC3E}">
        <p14:creationId xmlns:p14="http://schemas.microsoft.com/office/powerpoint/2010/main" val="4036806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Uterus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1164" y="1742151"/>
            <a:ext cx="3855703" cy="418574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Body</a:t>
            </a:r>
          </a:p>
          <a:p>
            <a:r>
              <a:rPr lang="en-US" sz="2800" dirty="0"/>
              <a:t>Fundus</a:t>
            </a:r>
          </a:p>
          <a:p>
            <a:r>
              <a:rPr lang="en-US" sz="2800" dirty="0"/>
              <a:t>Peritoneum</a:t>
            </a:r>
          </a:p>
          <a:p>
            <a:r>
              <a:rPr lang="en-US" sz="2800" dirty="0"/>
              <a:t>Myometrium</a:t>
            </a:r>
          </a:p>
          <a:p>
            <a:r>
              <a:rPr lang="en-US" sz="2800" dirty="0"/>
              <a:t>Endometrium</a:t>
            </a:r>
          </a:p>
          <a:p>
            <a:pPr lvl="1"/>
            <a:r>
              <a:rPr lang="en-US" sz="2800" dirty="0"/>
              <a:t>Responds to hormones</a:t>
            </a:r>
          </a:p>
          <a:p>
            <a:pPr lvl="1"/>
            <a:r>
              <a:rPr lang="en-US" sz="2800" dirty="0"/>
              <a:t>Site of implantation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503" y="1649788"/>
            <a:ext cx="4692552" cy="4544288"/>
          </a:xfrm>
        </p:spPr>
      </p:pic>
    </p:spTree>
    <p:extLst>
      <p:ext uri="{BB962C8B-B14F-4D97-AF65-F5344CB8AC3E}">
        <p14:creationId xmlns:p14="http://schemas.microsoft.com/office/powerpoint/2010/main" val="2203164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1110"/>
            <a:ext cx="7448204" cy="870857"/>
          </a:xfrm>
        </p:spPr>
        <p:txBody>
          <a:bodyPr>
            <a:noAutofit/>
          </a:bodyPr>
          <a:lstStyle/>
          <a:p>
            <a:r>
              <a:rPr lang="en-US" sz="2700" dirty="0"/>
              <a:t>Infertility Treatment and Multiple Gestation Rates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5" y="2229882"/>
            <a:ext cx="7867650" cy="3257699"/>
          </a:xfrm>
        </p:spPr>
      </p:pic>
      <p:sp>
        <p:nvSpPr>
          <p:cNvPr id="7" name="Rectangle 6"/>
          <p:cNvSpPr/>
          <p:nvPr/>
        </p:nvSpPr>
        <p:spPr>
          <a:xfrm>
            <a:off x="6184819" y="6375496"/>
            <a:ext cx="2946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SART, 2009 www.sart.org</a:t>
            </a:r>
          </a:p>
        </p:txBody>
      </p:sp>
    </p:spTree>
    <p:extLst>
      <p:ext uri="{BB962C8B-B14F-4D97-AF65-F5344CB8AC3E}">
        <p14:creationId xmlns:p14="http://schemas.microsoft.com/office/powerpoint/2010/main" val="1241869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>
                <a:latin typeface="Arial Rounded MT Bold" panose="020F0704030504030204" pitchFamily="34" charset="0"/>
              </a:rPr>
              <a:t>Presentation Tips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868363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Know Your Slides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/>
              <a:t>Summarize with bullet points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Don’t use full sentences on slide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Speak full text over slide bullets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Duplicate a slide, instead of scrolling back to refer to a previously viewed slide.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917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en-US" sz="44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DON’T…</a:t>
            </a:r>
          </a:p>
          <a:p>
            <a:pPr marL="0" indent="0" algn="ctr">
              <a:buNone/>
            </a:pPr>
            <a:r>
              <a:rPr lang="en-US" sz="4400" dirty="0">
                <a:latin typeface="Arial Rounded MT Bold" panose="020F0704030504030204" pitchFamily="34" charset="0"/>
              </a:rPr>
              <a:t>read your slides</a:t>
            </a:r>
          </a:p>
          <a:p>
            <a:pPr marL="0" indent="0" algn="ctr">
              <a:buNone/>
            </a:pPr>
            <a:endParaRPr lang="en-US" sz="3200" dirty="0">
              <a:latin typeface="Arial Rounded MT Bold" panose="020F070403050403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Instead, look at your audience, while </a:t>
            </a:r>
          </a:p>
          <a:p>
            <a:pPr marL="0" indent="0" algn="ctr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you elaborate on the content.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Leave Time for Questions at 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800" dirty="0"/>
          </a:p>
          <a:p>
            <a:pPr marL="0" indent="0" algn="ctr">
              <a:buNone/>
            </a:pPr>
            <a:r>
              <a:rPr lang="en-US" sz="4800" b="1" i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639109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457200" y="389432"/>
            <a:ext cx="7187784" cy="868363"/>
          </a:xfrm>
        </p:spPr>
        <p:txBody>
          <a:bodyPr/>
          <a:lstStyle/>
          <a:p>
            <a:r>
              <a:rPr lang="en-US" altLang="en-US" dirty="0"/>
              <a:t>Finally…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512164"/>
          </a:xfrm>
        </p:spPr>
        <p:txBody>
          <a:bodyPr/>
          <a:lstStyle/>
          <a:p>
            <a:r>
              <a:rPr lang="en-US" altLang="en-US" dirty="0"/>
              <a:t>Finish with a key point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5718" y="2188565"/>
            <a:ext cx="5194480" cy="37925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20688" y="342900"/>
            <a:ext cx="7150100" cy="868363"/>
          </a:xfrm>
        </p:spPr>
        <p:txBody>
          <a:bodyPr/>
          <a:lstStyle/>
          <a:p>
            <a:pPr algn="ctr"/>
            <a:r>
              <a:rPr lang="en-US" altLang="en-US" sz="4400"/>
              <a:t>Start with a Title Slide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Times New Roman" panose="02020603050405020304" pitchFamily="18" charset="0"/>
              <a:buNone/>
            </a:pPr>
            <a:endParaRPr lang="en-US" altLang="en-US" sz="2800" b="1" dirty="0">
              <a:latin typeface="Arial Rounded MT Bold" panose="020F0704030504030204" pitchFamily="34" charset="0"/>
            </a:endParaRPr>
          </a:p>
          <a:p>
            <a:pPr marL="0" indent="0" algn="ctr">
              <a:buFont typeface="Times New Roman" panose="02020603050405020304" pitchFamily="18" charset="0"/>
              <a:buNone/>
            </a:pPr>
            <a:r>
              <a:rPr lang="en-US" altLang="en-US" sz="2800" b="1" dirty="0">
                <a:latin typeface="Arial Rounded MT Bold" panose="020F0704030504030204" pitchFamily="34" charset="0"/>
              </a:rPr>
              <a:t>Add a subtitle if you like</a:t>
            </a:r>
          </a:p>
          <a:p>
            <a:pPr marL="0" indent="0" algn="ctr">
              <a:buFont typeface="Times New Roman" panose="02020603050405020304" pitchFamily="18" charset="0"/>
              <a:buNone/>
            </a:pPr>
            <a:endParaRPr lang="en-US" altLang="en-US" sz="2800" b="1" dirty="0">
              <a:latin typeface="Arial Rounded MT Bold" panose="020F0704030504030204" pitchFamily="34" charset="0"/>
            </a:endParaRPr>
          </a:p>
          <a:p>
            <a:pPr marL="0" indent="0" algn="ctr">
              <a:buFont typeface="Times New Roman" panose="02020603050405020304" pitchFamily="18" charset="0"/>
              <a:buNone/>
            </a:pPr>
            <a:endParaRPr lang="en-US" altLang="en-US" sz="2800" b="1" dirty="0">
              <a:latin typeface="Arial Rounded MT Bold" panose="020F0704030504030204" pitchFamily="34" charset="0"/>
            </a:endParaRPr>
          </a:p>
          <a:p>
            <a:pPr marL="0" indent="0" algn="ctr">
              <a:buFont typeface="Times New Roman" panose="02020603050405020304" pitchFamily="18" charset="0"/>
              <a:buNone/>
            </a:pPr>
            <a:endParaRPr lang="en-US" altLang="en-US" sz="2800" b="1" dirty="0">
              <a:latin typeface="Arial Rounded MT Bold" panose="020F0704030504030204" pitchFamily="34" charset="0"/>
            </a:endParaRPr>
          </a:p>
          <a:p>
            <a:pPr marL="0" indent="0" algn="ctr">
              <a:buFont typeface="Times New Roman" panose="02020603050405020304" pitchFamily="18" charset="0"/>
              <a:buNone/>
            </a:pPr>
            <a:endParaRPr lang="en-US" altLang="en-US" sz="2800" b="1" dirty="0">
              <a:latin typeface="Arial Rounded MT Bold" panose="020F0704030504030204" pitchFamily="34" charset="0"/>
            </a:endParaRPr>
          </a:p>
          <a:p>
            <a:pPr marL="0" indent="0" algn="ctr">
              <a:buFont typeface="Times New Roman" panose="02020603050405020304" pitchFamily="18" charset="0"/>
              <a:buNone/>
            </a:pPr>
            <a:r>
              <a:rPr lang="en-US" altLang="en-US" sz="2800" b="1" dirty="0">
                <a:latin typeface="Arial Rounded MT Bold" panose="020F0704030504030204" pitchFamily="34" charset="0"/>
              </a:rPr>
              <a:t>Include your name and credentials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484188"/>
            <a:ext cx="7089775" cy="868362"/>
          </a:xfrm>
        </p:spPr>
        <p:txBody>
          <a:bodyPr/>
          <a:lstStyle/>
          <a:p>
            <a:pPr algn="ctr"/>
            <a:r>
              <a:rPr lang="en-US" altLang="en-US"/>
              <a:t>Add a Disclosure Slide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Times New Roman" panose="02020603050405020304" pitchFamily="18" charset="0"/>
              <a:buNone/>
            </a:pPr>
            <a:endParaRPr lang="en-US" altLang="en-US" dirty="0"/>
          </a:p>
          <a:p>
            <a:pPr marL="0" indent="0" algn="ctr">
              <a:buFont typeface="Times New Roman" panose="02020603050405020304" pitchFamily="18" charset="0"/>
              <a:buNone/>
            </a:pPr>
            <a:endParaRPr lang="en-US" altLang="en-US" dirty="0"/>
          </a:p>
          <a:p>
            <a:pPr marL="0" indent="0" algn="ctr">
              <a:buFont typeface="Times New Roman" panose="02020603050405020304" pitchFamily="18" charset="0"/>
              <a:buNone/>
            </a:pPr>
            <a:r>
              <a:rPr lang="en-US" altLang="en-US" sz="2800" dirty="0">
                <a:latin typeface="Arial Rounded MT Bold" panose="020F0704030504030204" pitchFamily="34" charset="0"/>
              </a:rPr>
              <a:t>ACCME compliance requires all presenters to disclose commercial and financial relationships with commercial or financial interests and/or other relationships with manufacturers of pharmaceuticals, laboratory supplies, and/or medical devices.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457200" y="465138"/>
            <a:ext cx="7858125" cy="925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/>
              <a:t>Include 2 or 3 Learning Objectives with</a:t>
            </a:r>
            <a:br>
              <a:rPr lang="en-US" altLang="en-US" dirty="0"/>
            </a:br>
            <a:r>
              <a:rPr lang="en-US" altLang="en-US" dirty="0"/>
              <a:t> ACTION VERBS!</a:t>
            </a:r>
          </a:p>
        </p:txBody>
      </p:sp>
      <p:sp>
        <p:nvSpPr>
          <p:cNvPr id="2969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8613"/>
            <a:ext cx="8229600" cy="825500"/>
          </a:xfrm>
        </p:spPr>
        <p:txBody>
          <a:bodyPr/>
          <a:lstStyle/>
          <a:p>
            <a:r>
              <a:rPr lang="en-US" altLang="en-US"/>
              <a:t>At the conclusion of this presentation, participants should be able to:</a:t>
            </a:r>
          </a:p>
        </p:txBody>
      </p:sp>
      <p:sp>
        <p:nvSpPr>
          <p:cNvPr id="29700" name="Content Placeholder 4"/>
          <p:cNvSpPr>
            <a:spLocks noGrp="1"/>
          </p:cNvSpPr>
          <p:nvPr>
            <p:ph sz="half" idx="2"/>
          </p:nvPr>
        </p:nvSpPr>
        <p:spPr>
          <a:xfrm>
            <a:off x="738188" y="2424113"/>
            <a:ext cx="3321050" cy="3913187"/>
          </a:xfrm>
        </p:spPr>
        <p:txBody>
          <a:bodyPr/>
          <a:lstStyle/>
          <a:p>
            <a:r>
              <a:rPr lang="en-US" altLang="en-US" sz="2600"/>
              <a:t>Analyze</a:t>
            </a:r>
          </a:p>
          <a:p>
            <a:r>
              <a:rPr lang="en-US" altLang="en-US" sz="2600"/>
              <a:t>Assess</a:t>
            </a:r>
          </a:p>
          <a:p>
            <a:r>
              <a:rPr lang="en-US" altLang="en-US" sz="2600"/>
              <a:t>Choose</a:t>
            </a:r>
          </a:p>
          <a:p>
            <a:r>
              <a:rPr lang="en-US" altLang="en-US" sz="2600"/>
              <a:t>Compare</a:t>
            </a:r>
          </a:p>
          <a:p>
            <a:r>
              <a:rPr lang="en-US" altLang="en-US" sz="2600"/>
              <a:t>Define</a:t>
            </a:r>
          </a:p>
          <a:p>
            <a:r>
              <a:rPr lang="en-US" altLang="en-US" sz="2600"/>
              <a:t>Demonstrate</a:t>
            </a:r>
          </a:p>
          <a:p>
            <a:r>
              <a:rPr lang="en-US" altLang="en-US" sz="2600"/>
              <a:t>Describe</a:t>
            </a:r>
          </a:p>
          <a:p>
            <a:r>
              <a:rPr lang="en-US" altLang="en-US" sz="2600"/>
              <a:t>Discuss</a:t>
            </a:r>
          </a:p>
        </p:txBody>
      </p:sp>
      <p:sp>
        <p:nvSpPr>
          <p:cNvPr id="29701" name="Content Placeholder 4"/>
          <p:cNvSpPr>
            <a:spLocks noGrp="1"/>
          </p:cNvSpPr>
          <p:nvPr>
            <p:ph sz="quarter" idx="4"/>
          </p:nvPr>
        </p:nvSpPr>
        <p:spPr>
          <a:xfrm>
            <a:off x="4059238" y="2413000"/>
            <a:ext cx="4041775" cy="3911600"/>
          </a:xfrm>
        </p:spPr>
        <p:txBody>
          <a:bodyPr/>
          <a:lstStyle/>
          <a:p>
            <a:r>
              <a:rPr lang="en-US" altLang="en-US" sz="2600"/>
              <a:t>Distinguish</a:t>
            </a:r>
          </a:p>
          <a:p>
            <a:r>
              <a:rPr lang="en-US" altLang="en-US" sz="2600"/>
              <a:t>Evaluate</a:t>
            </a:r>
          </a:p>
          <a:p>
            <a:r>
              <a:rPr lang="en-US" altLang="en-US" sz="2600"/>
              <a:t>Explain</a:t>
            </a:r>
          </a:p>
          <a:p>
            <a:r>
              <a:rPr lang="en-US" altLang="en-US" sz="2600"/>
              <a:t>Identify</a:t>
            </a:r>
          </a:p>
          <a:p>
            <a:r>
              <a:rPr lang="en-US" altLang="en-US" sz="2600"/>
              <a:t>List</a:t>
            </a:r>
          </a:p>
          <a:p>
            <a:r>
              <a:rPr lang="en-US" altLang="en-US" sz="2600"/>
              <a:t>Review</a:t>
            </a:r>
          </a:p>
          <a:p>
            <a:r>
              <a:rPr lang="en-US" altLang="en-US" sz="2600"/>
              <a:t>Select</a:t>
            </a:r>
          </a:p>
          <a:p>
            <a:r>
              <a:rPr lang="en-US" altLang="en-US" sz="2600"/>
              <a:t>Summarize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Times New Roman" panose="02020603050405020304" pitchFamily="18" charset="0"/>
              <a:buNone/>
            </a:pPr>
            <a:r>
              <a:rPr lang="en-US" altLang="en-US" sz="3600" b="1"/>
              <a:t>Do </a:t>
            </a:r>
            <a:r>
              <a:rPr lang="en-US" altLang="en-US" sz="3600" b="1" i="1"/>
              <a:t>NOT</a:t>
            </a:r>
            <a:r>
              <a:rPr lang="en-US" altLang="en-US" sz="3600" b="1"/>
              <a:t> Use</a:t>
            </a:r>
          </a:p>
          <a:p>
            <a:pPr marL="0" indent="0" algn="ctr">
              <a:buFont typeface="Times New Roman" panose="02020603050405020304" pitchFamily="18" charset="0"/>
              <a:buNone/>
            </a:pPr>
            <a:r>
              <a:rPr lang="en-US" altLang="en-US" sz="3200"/>
              <a:t>company trade names, logos, or institution logos</a:t>
            </a:r>
          </a:p>
          <a:p>
            <a:pPr marL="0" indent="0" algn="ctr">
              <a:buFont typeface="Times New Roman" panose="02020603050405020304" pitchFamily="18" charset="0"/>
              <a:buNone/>
            </a:pPr>
            <a:endParaRPr lang="en-US" altLang="en-US" sz="3200" b="1"/>
          </a:p>
          <a:p>
            <a:pPr marL="0" indent="0" algn="ctr">
              <a:buFont typeface="Times New Roman" panose="02020603050405020304" pitchFamily="18" charset="0"/>
              <a:buNone/>
            </a:pPr>
            <a:r>
              <a:rPr lang="en-US" altLang="en-US" sz="3600" b="1"/>
              <a:t>You may use</a:t>
            </a:r>
          </a:p>
          <a:p>
            <a:pPr marL="0" indent="0" algn="ctr">
              <a:buFont typeface="Times New Roman" panose="02020603050405020304" pitchFamily="18" charset="0"/>
              <a:buNone/>
            </a:pPr>
            <a:r>
              <a:rPr lang="en-US" altLang="en-US" sz="3200"/>
              <a:t>generic or descriptive names of drugs or products if they are relevant to your discussion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195263"/>
            <a:ext cx="7199313" cy="1146175"/>
          </a:xfrm>
        </p:spPr>
        <p:txBody>
          <a:bodyPr/>
          <a:lstStyle/>
          <a:p>
            <a:r>
              <a:rPr lang="en-US" altLang="en-US"/>
              <a:t>There are a few hard and fast rules about what makes a good presentation.</a:t>
            </a:r>
          </a:p>
        </p:txBody>
      </p:sp>
      <p:sp>
        <p:nvSpPr>
          <p:cNvPr id="3379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49413"/>
            <a:ext cx="8229600" cy="4337050"/>
          </a:xfrm>
        </p:spPr>
        <p:txBody>
          <a:bodyPr/>
          <a:lstStyle/>
          <a:p>
            <a:pPr marL="0" indent="0">
              <a:lnSpc>
                <a:spcPct val="150000"/>
              </a:lnSpc>
              <a:buFont typeface="Times New Roman" panose="02020603050405020304" pitchFamily="18" charset="0"/>
              <a:buNone/>
            </a:pPr>
            <a:r>
              <a:rPr lang="en-US" altLang="en-US" sz="2400" dirty="0"/>
              <a:t>Most people know when they’ve seen a good one.</a:t>
            </a:r>
          </a:p>
          <a:p>
            <a:pPr marL="0" indent="0">
              <a:lnSpc>
                <a:spcPct val="150000"/>
              </a:lnSpc>
              <a:buFont typeface="Times New Roman" panose="02020603050405020304" pitchFamily="18" charset="0"/>
              <a:buNone/>
            </a:pPr>
            <a:r>
              <a:rPr lang="en-US" altLang="en-US" sz="2400" dirty="0"/>
              <a:t>Most have switched off shortly after the start of a poor offering.</a:t>
            </a:r>
          </a:p>
          <a:p>
            <a:pPr marL="0" indent="0">
              <a:lnSpc>
                <a:spcPct val="150000"/>
              </a:lnSpc>
              <a:buFont typeface="Times New Roman" panose="02020603050405020304" pitchFamily="18" charset="0"/>
              <a:buNone/>
            </a:pPr>
            <a:r>
              <a:rPr lang="en-US" altLang="en-US" sz="2400" dirty="0"/>
              <a:t>Your presentation style is an extension of your personality and creativity.</a:t>
            </a:r>
          </a:p>
          <a:p>
            <a:pPr marL="0" indent="0">
              <a:lnSpc>
                <a:spcPct val="150000"/>
              </a:lnSpc>
              <a:buFont typeface="Times New Roman" panose="02020603050405020304" pitchFamily="18" charset="0"/>
              <a:buNone/>
            </a:pPr>
            <a:r>
              <a:rPr lang="en-US" altLang="en-US" sz="2400" dirty="0"/>
              <a:t>The most important rules are:</a:t>
            </a:r>
          </a:p>
          <a:p>
            <a:pPr marL="0" indent="0">
              <a:lnSpc>
                <a:spcPct val="150000"/>
              </a:lnSpc>
              <a:buFont typeface="Times New Roman" panose="02020603050405020304" pitchFamily="18" charset="0"/>
              <a:buNone/>
            </a:pPr>
            <a:r>
              <a:rPr lang="en-US" altLang="en-US" sz="2400" dirty="0"/>
              <a:t>			</a:t>
            </a:r>
            <a:r>
              <a:rPr lang="en-US" altLang="en-US" sz="2400" b="1" dirty="0">
                <a:solidFill>
                  <a:srgbClr val="FF0000"/>
                </a:solidFill>
              </a:rPr>
              <a:t>1 – Keep it short</a:t>
            </a:r>
          </a:p>
          <a:p>
            <a:pPr marL="0" indent="0">
              <a:lnSpc>
                <a:spcPct val="150000"/>
              </a:lnSpc>
              <a:buFont typeface="Times New Roman" panose="02020603050405020304" pitchFamily="18" charset="0"/>
              <a:buNone/>
            </a:pPr>
            <a:r>
              <a:rPr lang="en-US" altLang="en-US" sz="2400" b="1" dirty="0">
                <a:solidFill>
                  <a:srgbClr val="FF0000"/>
                </a:solidFill>
              </a:rPr>
              <a:t>			2 – Make it legible.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23125" cy="1073150"/>
          </a:xfrm>
        </p:spPr>
        <p:txBody>
          <a:bodyPr/>
          <a:lstStyle/>
          <a:p>
            <a:r>
              <a:rPr lang="en-US" altLang="en-US" sz="4000"/>
              <a:t>Can they see your slide?</a:t>
            </a:r>
          </a:p>
        </p:txBody>
      </p:sp>
      <p:sp>
        <p:nvSpPr>
          <p:cNvPr id="35843" name="Content Placeholder 1"/>
          <p:cNvSpPr>
            <a:spLocks noGrp="1"/>
          </p:cNvSpPr>
          <p:nvPr>
            <p:ph idx="1"/>
          </p:nvPr>
        </p:nvSpPr>
        <p:spPr>
          <a:xfrm>
            <a:off x="3621088" y="1676400"/>
            <a:ext cx="5065712" cy="4525963"/>
          </a:xfrm>
        </p:spPr>
        <p:txBody>
          <a:bodyPr/>
          <a:lstStyle/>
          <a:p>
            <a:r>
              <a:rPr lang="en-US" altLang="en-US" sz="2800"/>
              <a:t>Conference rooms can be up to 110 feet deep!</a:t>
            </a:r>
          </a:p>
          <a:p>
            <a:endParaRPr lang="en-US" altLang="en-US" sz="2800"/>
          </a:p>
          <a:p>
            <a:r>
              <a:rPr lang="en-US" altLang="en-US" sz="2800"/>
              <a:t>Avoid small or indistinct typefaces, charts with lots of numerical data, or graphs with very thin lines… they will </a:t>
            </a:r>
            <a:r>
              <a:rPr lang="en-US" altLang="en-US" sz="2800" i="1"/>
              <a:t>not</a:t>
            </a:r>
            <a:r>
              <a:rPr lang="en-US" altLang="en-US" sz="2800"/>
              <a:t> be legible from the back of the room!</a:t>
            </a:r>
          </a:p>
        </p:txBody>
      </p:sp>
      <p:pic>
        <p:nvPicPr>
          <p:cNvPr id="35844" name="Picture 2" descr="Download &lt;strong&gt;Binoculars&lt;/strong&g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2538413"/>
            <a:ext cx="2795587" cy="216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611188" y="127000"/>
            <a:ext cx="7089775" cy="1522413"/>
          </a:xfrm>
        </p:spPr>
        <p:txBody>
          <a:bodyPr/>
          <a:lstStyle/>
          <a:p>
            <a:pPr algn="ctr"/>
            <a:r>
              <a:rPr lang="en-US" altLang="en-US" sz="3600"/>
              <a:t>Use PowerPoint Templates </a:t>
            </a:r>
            <a:br>
              <a:rPr lang="en-US" altLang="en-US" sz="3600"/>
            </a:br>
            <a:r>
              <a:rPr lang="en-US" altLang="en-US" sz="3600"/>
              <a:t>for Your Title and Content</a:t>
            </a:r>
          </a:p>
        </p:txBody>
      </p:sp>
      <p:sp>
        <p:nvSpPr>
          <p:cNvPr id="4" name="Arrow: Right 3"/>
          <p:cNvSpPr/>
          <p:nvPr/>
        </p:nvSpPr>
        <p:spPr>
          <a:xfrm>
            <a:off x="403225" y="2068513"/>
            <a:ext cx="1068388" cy="223837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37892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613" y="1531938"/>
            <a:ext cx="6831012" cy="503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8" y="2768600"/>
            <a:ext cx="1103312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50" y="4175125"/>
            <a:ext cx="1103313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5" name="TextBox 9"/>
          <p:cNvSpPr txBox="1">
            <a:spLocks noChangeArrowheads="1"/>
          </p:cNvSpPr>
          <p:nvPr/>
        </p:nvSpPr>
        <p:spPr bwMode="auto">
          <a:xfrm>
            <a:off x="1557338" y="3763963"/>
            <a:ext cx="25368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sz="2000" b="1"/>
              <a:t>Use the “wizards” to create a table, graph, or insert a picture or video</a:t>
            </a:r>
          </a:p>
        </p:txBody>
      </p:sp>
      <p:sp>
        <p:nvSpPr>
          <p:cNvPr id="37896" name="TextBox 10"/>
          <p:cNvSpPr txBox="1">
            <a:spLocks noChangeArrowheads="1"/>
          </p:cNvSpPr>
          <p:nvPr/>
        </p:nvSpPr>
        <p:spPr bwMode="auto">
          <a:xfrm>
            <a:off x="1306513" y="5319713"/>
            <a:ext cx="668496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1" i="1">
                <a:solidFill>
                  <a:srgbClr val="FF0000"/>
                </a:solidFill>
              </a:rPr>
              <a:t>Don’t create extra text boxes </a:t>
            </a:r>
          </a:p>
          <a:p>
            <a:pPr algn="ctr" eaLnBrk="1" hangingPunct="1"/>
            <a:r>
              <a:rPr lang="en-US" altLang="en-US" sz="2800" b="1" i="1">
                <a:solidFill>
                  <a:srgbClr val="FF0000"/>
                </a:solidFill>
              </a:rPr>
              <a:t>unless they are necessary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THEME_BG_IMAGE" val=""/>
  <p:tag name="MMPROD_13175PHOTO" val=""/>
  <p:tag name="MMPROD_13175LOGO" val=""/>
  <p:tag name="MMPROD_TAG_VCONFIG" val="PD94bWwgdmVyc2lvbj0iMS4wIiBlbmNvZGluZz0iVVRGLTgiPz4NCjxjb25maWd1cmF0aW9uPg0KCTxicmFuZGluZz4NCgkJPHVpZm9udCBuYW1lPSJGT05UX05PVEVTX1RFWFQiIHZhbHVlPSJWZXJkYW5hLDksZmFsc2UsZmFsc2UsZmFsc2UiLz4NCgk8L2JyYW5kaW5n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+DQoJCTx1aXNob3cgbmFtZT0iYWx3YXlzU2NydW5jaCIgdmFsdWU9ImZhbHNlIi8+DQoJCTx1aXNob3cgbmFtZT0iaW5pdGlhbGRpc3BsYXltb2RlaXNub3JtYWwiIHZhbHVlPSJ0cnVlIi8+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JiN4QTsmI3hBO0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JiN4QTsmI3hBOy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+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="/>
  <p:tag name="MMPROD_UIDATA" val="&lt;database version=&quot;7.0&quot;&gt;&lt;object type=&quot;1&quot; unique_id=&quot;10001&quot;&gt;&lt;property id=&quot;20141&quot; value=&quot;RES001_Temp&quot;/&gt;&lt;property id=&quot;20148&quot; value=&quot;5&quot;/&gt;&lt;property id=&quot;20184&quot; value=&quot;7&quot;/&gt;&lt;property id=&quot;20224&quot; value=&quot;C:\Documents and Settings\Eva-Zhao\My Documents\EZFiles\155CoursesTemplate\PracticingPhysicians\pub&quot;/&gt;&lt;property id=&quot;20250&quot; value=&quot;0&quot;/&gt;&lt;property id=&quot;20251&quot; value=&quot;0&quot;/&gt;&lt;property id=&quot;20259&quot; value=&quot;0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Lecture Title&amp;quot;&quot;/&gt;&lt;property id=&quot;20303&quot; value=&quot;ASRM&quot;/&gt;&lt;property id=&quot;20307&quot; value=&quot;256&quot;/&gt;&lt;property id=&quot;20309&quot; value=&quot;13175&quot;/&gt;&lt;/object&gt;&lt;object type=&quot;3&quot; unique_id=&quot;12702&quot;&gt;&lt;property id=&quot;20148&quot; value=&quot;5&quot;/&gt;&lt;property id=&quot;20300&quot; value=&quot;Slide 2 - &amp;quot;LEARNING OBJECTIVES&amp;quot;&quot;/&gt;&lt;property id=&quot;20303&quot; value=&quot;ASRM&quot;/&gt;&lt;property id=&quot;20307&quot; value=&quot;266&quot;/&gt;&lt;property id=&quot;20309&quot; value=&quot;13175&quot;/&gt;&lt;/object&gt;&lt;object type=&quot;3&quot; unique_id=&quot;20786&quot;&gt;&lt;property id=&quot;20148&quot; value=&quot;5&quot;/&gt;&lt;property id=&quot;20300&quot; value=&quot;Slide 9 - &amp;quot;Table&amp;quot;&quot;/&gt;&lt;property id=&quot;20307&quot; value=&quot;270&quot;/&gt;&lt;/object&gt;&lt;object type=&quot;3&quot; unique_id=&quot;20788&quot;&gt;&lt;property id=&quot;20148&quot; value=&quot;5&quot;/&gt;&lt;property id=&quot;20300&quot; value=&quot;Slide 10 - &amp;quot;Chart&amp;quot;&quot;/&gt;&lt;property id=&quot;20307&quot; value=&quot;269&quot;/&gt;&lt;/object&gt;&lt;object type=&quot;3&quot; unique_id=&quot;20957&quot;&gt;&lt;property id=&quot;20148&quot; value=&quot;5&quot;/&gt;&lt;property id=&quot;20300&quot; value=&quot;Slide 11 - &amp;quot;Chart&amp;quot;&quot;/&gt;&lt;property id=&quot;20307&quot; value=&quot;271&quot;/&gt;&lt;/object&gt;&lt;object type=&quot;3&quot; unique_id=&quot;21380&quot;&gt;&lt;property id=&quot;20148&quot; value=&quot;5&quot;/&gt;&lt;property id=&quot;20300&quot; value=&quot;Slide 12 - &amp;quot;Chart&amp;quot;&quot;/&gt;&lt;property id=&quot;20307&quot; value=&quot;272&quot;/&gt;&lt;/object&gt;&lt;object type=&quot;3&quot; unique_id=&quot;21490&quot;&gt;&lt;property id=&quot;20148&quot; value=&quot;5&quot;/&gt;&lt;property id=&quot;20300&quot; value=&quot;Slide 3 - &amp;quot;DISCLOSURE&amp;quot;&quot;/&gt;&lt;property id=&quot;20307&quot; value=&quot;274&quot;/&gt;&lt;/object&gt;&lt;object type=&quot;3&quot; unique_id=&quot;21491&quot;&gt;&lt;property id=&quot;20148&quot; value=&quot;5&quot;/&gt;&lt;property id=&quot;20300&quot; value=&quot;Slide 4&quot;/&gt;&lt;property id=&quot;20307&quot; value=&quot;273&quot;/&gt;&lt;/object&gt;&lt;object type=&quot;3&quot; unique_id=&quot;21492&quot;&gt;&lt;property id=&quot;20148&quot; value=&quot;5&quot;/&gt;&lt;property id=&quot;20300&quot; value=&quot;Slide 13 - &amp;quot;CONCLUSION&amp;quot;&quot;/&gt;&lt;property id=&quot;20307&quot; value=&quot;275&quot;/&gt;&lt;/object&gt;&lt;object type=&quot;3&quot; unique_id=&quot;21623&quot;&gt;&lt;property id=&quot;20148&quot; value=&quot;5&quot;/&gt;&lt;property id=&quot;20300&quot; value=&quot;Slide 5&quot;/&gt;&lt;property id=&quot;20307&quot; value=&quot;276&quot;/&gt;&lt;/object&gt;&lt;object type=&quot;3&quot; unique_id=&quot;22066&quot;&gt;&lt;property id=&quot;20148&quot; value=&quot;5&quot;/&gt;&lt;property id=&quot;20300&quot; value=&quot;Slide 6&quot;/&gt;&lt;property id=&quot;20307&quot; value=&quot;277&quot;/&gt;&lt;/object&gt;&lt;object type=&quot;3&quot; unique_id=&quot;22067&quot;&gt;&lt;property id=&quot;20148&quot; value=&quot;5&quot;/&gt;&lt;property id=&quot;20300&quot; value=&quot;Slide 7&quot;/&gt;&lt;property id=&quot;20307&quot; value=&quot;278&quot;/&gt;&lt;/object&gt;&lt;object type=&quot;3&quot; unique_id=&quot;22068&quot;&gt;&lt;property id=&quot;20148&quot; value=&quot;5&quot;/&gt;&lt;property id=&quot;20300&quot; value=&quot;Slide 8&quot;/&gt;&lt;property id=&quot;20307&quot; value=&quot;279&quot;/&gt;&lt;/object&gt;&lt;/object&gt;&lt;object type=&quot;10&quot; unique_id=&quot;13172&quot;&gt;&lt;object type=&quot;11&quot; unique_id=&quot;13173&quot;&gt;&lt;/object&gt;&lt;/object&gt;&lt;object type=&quot;4&quot; unique_id=&quot;13174&quot;&gt;&lt;object type=&quot;5&quot; unique_id=&quot;13175&quot;&gt;&lt;property id=&quot;20149&quot; value=&quot;ASRM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heme_ASRM_PG_Blu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1390</TotalTime>
  <Words>929</Words>
  <Application>Microsoft Office PowerPoint</Application>
  <PresentationFormat>On-screen Show (4:3)</PresentationFormat>
  <Paragraphs>181</Paragraphs>
  <Slides>28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MS PGothic</vt:lpstr>
      <vt:lpstr>MS PGothic</vt:lpstr>
      <vt:lpstr>Arial</vt:lpstr>
      <vt:lpstr>Arial Black</vt:lpstr>
      <vt:lpstr>Arial Rounded MT Bold</vt:lpstr>
      <vt:lpstr>Brush Script MT</vt:lpstr>
      <vt:lpstr>Calibri</vt:lpstr>
      <vt:lpstr>Comic Sans MS</vt:lpstr>
      <vt:lpstr>Courier New</vt:lpstr>
      <vt:lpstr>Impact</vt:lpstr>
      <vt:lpstr>Times New Roman</vt:lpstr>
      <vt:lpstr>Wingdings</vt:lpstr>
      <vt:lpstr>theme_ASRM_PG_Blue</vt:lpstr>
      <vt:lpstr>Preparation of Effective PowerPoints</vt:lpstr>
      <vt:lpstr>PowerPoint Presentation</vt:lpstr>
      <vt:lpstr>Start with a Title Slide</vt:lpstr>
      <vt:lpstr>Add a Disclosure Slide</vt:lpstr>
      <vt:lpstr>Include 2 or 3 Learning Objectives with  ACTION VERBS!</vt:lpstr>
      <vt:lpstr>PowerPoint Presentation</vt:lpstr>
      <vt:lpstr>There are a few hard and fast rules about what makes a good presentation.</vt:lpstr>
      <vt:lpstr>Can they see your slide?</vt:lpstr>
      <vt:lpstr>Use PowerPoint Templates  for Your Title and Content</vt:lpstr>
      <vt:lpstr>Use AT LEAST 24-point Font for the Body of your Slide</vt:lpstr>
      <vt:lpstr>Choose the Right Background</vt:lpstr>
      <vt:lpstr>What to Put on a Slide</vt:lpstr>
      <vt:lpstr>About Media…</vt:lpstr>
      <vt:lpstr>Be Careful with Data and Images…</vt:lpstr>
      <vt:lpstr>Have you Checked Your Spelling in Your PowerPoint?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Uterus</vt:lpstr>
      <vt:lpstr>Infertility Treatment and Multiple Gestation Rates</vt:lpstr>
      <vt:lpstr>PowerPoint Presentation</vt:lpstr>
      <vt:lpstr>Know Your Slides</vt:lpstr>
      <vt:lpstr>PowerPoint Presentation</vt:lpstr>
      <vt:lpstr>Leave Time for Questions at the End</vt:lpstr>
      <vt:lpstr>Finally…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alabarbera</dc:creator>
  <cp:lastModifiedBy>Anonymous</cp:lastModifiedBy>
  <cp:revision>40</cp:revision>
  <dcterms:created xsi:type="dcterms:W3CDTF">2010-03-02T17:32:56Z</dcterms:created>
  <dcterms:modified xsi:type="dcterms:W3CDTF">2018-11-20T22:21:58Z</dcterms:modified>
</cp:coreProperties>
</file>